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theme/theme7.xml" ContentType="application/vnd.openxmlformats-officedocument.theme+xml"/>
  <Override PartName="/ppt/slideLayouts/slideLayout51.xml" ContentType="application/vnd.openxmlformats-officedocument.presentationml.slideLayout+xml"/>
  <Override PartName="/ppt/theme/theme8.xml" ContentType="application/vnd.openxmlformats-officedocument.theme+xml"/>
  <Override PartName="/ppt/slideLayouts/slideLayout52.xml" ContentType="application/vnd.openxmlformats-officedocument.presentationml.slideLayout+xml"/>
  <Override PartName="/ppt/theme/theme9.xml" ContentType="application/vnd.openxmlformats-officedocument.theme+xml"/>
  <Override PartName="/ppt/slideLayouts/slideLayout53.xml" ContentType="application/vnd.openxmlformats-officedocument.presentationml.slideLayout+xml"/>
  <Override PartName="/ppt/theme/theme10.xml" ContentType="application/vnd.openxmlformats-officedocument.theme+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theme/theme1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4"/>
    <p:sldMasterId id="2147483678" r:id="rId5"/>
    <p:sldMasterId id="2147483688" r:id="rId6"/>
    <p:sldMasterId id="2147483668" r:id="rId7"/>
    <p:sldMasterId id="2147483658" r:id="rId8"/>
    <p:sldMasterId id="2147483729" r:id="rId9"/>
    <p:sldMasterId id="2147483738" r:id="rId10"/>
    <p:sldMasterId id="2147483740" r:id="rId11"/>
    <p:sldMasterId id="2147483742" r:id="rId12"/>
    <p:sldMasterId id="2147483744" r:id="rId13"/>
    <p:sldMasterId id="2147483746" r:id="rId14"/>
    <p:sldMasterId id="2147483748" r:id="rId15"/>
    <p:sldMasterId id="2147483750" r:id="rId16"/>
    <p:sldMasterId id="2147483760" r:id="rId17"/>
    <p:sldMasterId id="2147483775" r:id="rId18"/>
  </p:sldMasterIdLst>
  <p:notesMasterIdLst>
    <p:notesMasterId r:id="rId49"/>
  </p:notesMasterIdLst>
  <p:handoutMasterIdLst>
    <p:handoutMasterId r:id="rId50"/>
  </p:handoutMasterIdLst>
  <p:sldIdLst>
    <p:sldId id="792" r:id="rId19"/>
    <p:sldId id="793" r:id="rId20"/>
    <p:sldId id="796" r:id="rId21"/>
    <p:sldId id="817" r:id="rId22"/>
    <p:sldId id="802" r:id="rId23"/>
    <p:sldId id="821" r:id="rId24"/>
    <p:sldId id="823" r:id="rId25"/>
    <p:sldId id="824" r:id="rId26"/>
    <p:sldId id="819" r:id="rId27"/>
    <p:sldId id="798" r:id="rId28"/>
    <p:sldId id="791" r:id="rId29"/>
    <p:sldId id="803" r:id="rId30"/>
    <p:sldId id="820" r:id="rId31"/>
    <p:sldId id="795" r:id="rId32"/>
    <p:sldId id="799" r:id="rId33"/>
    <p:sldId id="816" r:id="rId34"/>
    <p:sldId id="806" r:id="rId35"/>
    <p:sldId id="807" r:id="rId36"/>
    <p:sldId id="808" r:id="rId37"/>
    <p:sldId id="809" r:id="rId38"/>
    <p:sldId id="810" r:id="rId39"/>
    <p:sldId id="801" r:id="rId40"/>
    <p:sldId id="815" r:id="rId41"/>
    <p:sldId id="818" r:id="rId42"/>
    <p:sldId id="794" r:id="rId43"/>
    <p:sldId id="825" r:id="rId44"/>
    <p:sldId id="826" r:id="rId45"/>
    <p:sldId id="827" r:id="rId46"/>
    <p:sldId id="828" r:id="rId47"/>
    <p:sldId id="829" r:id="rId4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CB836E-F70B-4043-9A46-B69409DD441C}">
          <p14:sldIdLst>
            <p14:sldId id="792"/>
            <p14:sldId id="793"/>
            <p14:sldId id="796"/>
            <p14:sldId id="817"/>
            <p14:sldId id="802"/>
            <p14:sldId id="821"/>
            <p14:sldId id="823"/>
            <p14:sldId id="824"/>
            <p14:sldId id="819"/>
            <p14:sldId id="798"/>
          </p14:sldIdLst>
        </p14:section>
        <p14:section name="Untitled Section" id="{A2B2C7CB-1817-724F-9BC3-DAA94900E6D8}">
          <p14:sldIdLst>
            <p14:sldId id="791"/>
            <p14:sldId id="803"/>
            <p14:sldId id="820"/>
            <p14:sldId id="795"/>
            <p14:sldId id="799"/>
            <p14:sldId id="816"/>
            <p14:sldId id="806"/>
            <p14:sldId id="807"/>
            <p14:sldId id="808"/>
            <p14:sldId id="809"/>
            <p14:sldId id="810"/>
            <p14:sldId id="801"/>
            <p14:sldId id="815"/>
            <p14:sldId id="818"/>
            <p14:sldId id="794"/>
          </p14:sldIdLst>
        </p14:section>
        <p14:section name="Screen2" id="{D80B821E-C99D-E04C-8B79-1288FE1F61B0}">
          <p14:sldIdLst>
            <p14:sldId id="825"/>
          </p14:sldIdLst>
        </p14:section>
        <p14:section name="Screen3" id="{B24E361E-5F02-D445-8B71-F198B186EBC8}">
          <p14:sldIdLst>
            <p14:sldId id="826"/>
          </p14:sldIdLst>
        </p14:section>
        <p14:section name="Screen4" id="{3E101838-2746-884F-AC87-E93FAD1BA214}">
          <p14:sldIdLst>
            <p14:sldId id="827"/>
          </p14:sldIdLst>
        </p14:section>
        <p14:section name="Screen5" id="{340BEE30-D205-0D4D-B36B-9D2890372168}">
          <p14:sldIdLst>
            <p14:sldId id="828"/>
          </p14:sldIdLst>
        </p14:section>
        <p14:section name="Screen6" id="{291CA637-77F9-B44A-853C-40F065631E89}">
          <p14:sldIdLst>
            <p14:sldId id="829"/>
          </p14:sldIdLst>
        </p14:section>
      </p14:sectionLst>
    </p:ext>
    <p:ext uri="{EFAFB233-063F-42B5-8137-9DF3F51BA10A}">
      <p15:sldGuideLst xmlns:p15="http://schemas.microsoft.com/office/powerpoint/2012/main">
        <p15:guide id="1" orient="horz" pos="3888">
          <p15:clr>
            <a:srgbClr val="A4A3A4"/>
          </p15:clr>
        </p15:guide>
        <p15:guide id="2" orient="horz" pos="3744">
          <p15:clr>
            <a:srgbClr val="A4A3A4"/>
          </p15:clr>
        </p15:guide>
        <p15:guide id="3" orient="horz" pos="4203">
          <p15:clr>
            <a:srgbClr val="A4A3A4"/>
          </p15:clr>
        </p15:guide>
        <p15:guide id="4" orient="horz" pos="144">
          <p15:clr>
            <a:srgbClr val="A4A3A4"/>
          </p15:clr>
        </p15:guide>
        <p15:guide id="5" orient="horz" pos="641">
          <p15:clr>
            <a:srgbClr val="A4A3A4"/>
          </p15:clr>
        </p15:guide>
        <p15:guide id="6" orient="horz" pos="1056">
          <p15:clr>
            <a:srgbClr val="A4A3A4"/>
          </p15:clr>
        </p15:guide>
        <p15:guide id="7" orient="horz" pos="1208">
          <p15:clr>
            <a:srgbClr val="A4A3A4"/>
          </p15:clr>
        </p15:guide>
        <p15:guide id="8" orient="horz" pos="873">
          <p15:clr>
            <a:srgbClr val="A4A3A4"/>
          </p15:clr>
        </p15:guide>
        <p15:guide id="9" orient="horz" pos="1488">
          <p15:clr>
            <a:srgbClr val="A4A3A4"/>
          </p15:clr>
        </p15:guide>
        <p15:guide id="10" orient="horz" pos="1776">
          <p15:clr>
            <a:srgbClr val="A4A3A4"/>
          </p15:clr>
        </p15:guide>
        <p15:guide id="11" orient="horz" pos="3538">
          <p15:clr>
            <a:srgbClr val="A4A3A4"/>
          </p15:clr>
        </p15:guide>
        <p15:guide id="12" pos="2880">
          <p15:clr>
            <a:srgbClr val="A4A3A4"/>
          </p15:clr>
        </p15:guide>
        <p15:guide id="13" pos="5472">
          <p15:clr>
            <a:srgbClr val="A4A3A4"/>
          </p15:clr>
        </p15:guide>
        <p15:guide id="14" pos="288">
          <p15:clr>
            <a:srgbClr val="A4A3A4"/>
          </p15:clr>
        </p15:guide>
        <p15:guide id="15" pos="213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ncelle, Valerie F" initials="VFL" lastIdx="3" clrIdx="0"/>
  <p:cmAuthor id="1" name="Lancelle, Valerie F" initials="LVF" lastIdx="1" clrIdx="1"/>
  <p:cmAuthor id="2" name="Sultan, Awais" initials="SA" lastIdx="2" clrIdx="2">
    <p:extLst>
      <p:ext uri="{19B8F6BF-5375-455C-9EA6-DF929625EA0E}">
        <p15:presenceInfo xmlns:p15="http://schemas.microsoft.com/office/powerpoint/2012/main" userId="S-1-5-21-2966119792-2635991036-4117835597-18856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FFFFFF"/>
    <a:srgbClr val="F01DCF"/>
    <a:srgbClr val="67B2E8"/>
    <a:srgbClr val="0C207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B0223E-52EF-41A2-92E8-603D0951AB62}" v="3" dt="2018-07-31T17:44:01.3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15" autoAdjust="0"/>
    <p:restoredTop sz="84803" autoAdjust="0"/>
  </p:normalViewPr>
  <p:slideViewPr>
    <p:cSldViewPr showGuides="1">
      <p:cViewPr varScale="1">
        <p:scale>
          <a:sx n="160" d="100"/>
          <a:sy n="160" d="100"/>
        </p:scale>
        <p:origin x="1584" y="192"/>
      </p:cViewPr>
      <p:guideLst>
        <p:guide orient="horz" pos="3888"/>
        <p:guide orient="horz" pos="3744"/>
        <p:guide orient="horz" pos="4203"/>
        <p:guide orient="horz" pos="144"/>
        <p:guide orient="horz" pos="641"/>
        <p:guide orient="horz" pos="1056"/>
        <p:guide orient="horz" pos="1208"/>
        <p:guide orient="horz" pos="873"/>
        <p:guide orient="horz" pos="1488"/>
        <p:guide orient="horz" pos="1776"/>
        <p:guide orient="horz" pos="3538"/>
        <p:guide pos="2880"/>
        <p:guide pos="5472"/>
        <p:guide pos="288"/>
        <p:guide pos="2130"/>
      </p:guideLst>
    </p:cSldViewPr>
  </p:slideViewPr>
  <p:notesTextViewPr>
    <p:cViewPr>
      <p:scale>
        <a:sx n="1" d="1"/>
        <a:sy n="1" d="1"/>
      </p:scale>
      <p:origin x="0" y="0"/>
    </p:cViewPr>
  </p:notesTextViewPr>
  <p:sorterViewPr>
    <p:cViewPr>
      <p:scale>
        <a:sx n="170" d="100"/>
        <a:sy n="170" d="100"/>
      </p:scale>
      <p:origin x="0" y="0"/>
    </p:cViewPr>
  </p:sorterViewPr>
  <p:notesViewPr>
    <p:cSldViewPr>
      <p:cViewPr varScale="1">
        <p:scale>
          <a:sx n="55" d="100"/>
          <a:sy n="55" d="100"/>
        </p:scale>
        <p:origin x="-2820"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fzal, Shahid1" userId="S::shahid.afzal1@usbank.com::41e43ff6-5501-4028-97ba-44abb60d6155" providerId="AD" clId="Web-{E6DC050D-11C2-4308-A10E-E9762372C894}"/>
    <pc:docChg chg="modSld">
      <pc:chgData name="Afzal, Shahid1" userId="S::shahid.afzal1@usbank.com::41e43ff6-5501-4028-97ba-44abb60d6155" providerId="AD" clId="Web-{E6DC050D-11C2-4308-A10E-E9762372C894}" dt="2018-06-12T18:46:31.632" v="1" actId="20577"/>
      <pc:docMkLst>
        <pc:docMk/>
      </pc:docMkLst>
      <pc:sldChg chg="modSp">
        <pc:chgData name="Afzal, Shahid1" userId="S::shahid.afzal1@usbank.com::41e43ff6-5501-4028-97ba-44abb60d6155" providerId="AD" clId="Web-{E6DC050D-11C2-4308-A10E-E9762372C894}" dt="2018-06-12T18:46:31.632" v="1" actId="20577"/>
        <pc:sldMkLst>
          <pc:docMk/>
          <pc:sldMk cId="378162162" sldId="792"/>
        </pc:sldMkLst>
        <pc:spChg chg="mod">
          <ac:chgData name="Afzal, Shahid1" userId="S::shahid.afzal1@usbank.com::41e43ff6-5501-4028-97ba-44abb60d6155" providerId="AD" clId="Web-{E6DC050D-11C2-4308-A10E-E9762372C894}" dt="2018-06-12T18:46:31.632" v="1" actId="20577"/>
          <ac:spMkLst>
            <pc:docMk/>
            <pc:sldMk cId="378162162" sldId="792"/>
            <ac:spMk id="5" creationId="{00000000-0000-0000-0000-000000000000}"/>
          </ac:spMkLst>
        </pc:spChg>
      </pc:sldChg>
    </pc:docChg>
  </pc:docChgLst>
  <pc:docChgLst>
    <pc:chgData name="Kenney, Stacie D" userId="S::stacie.kenney@usbank.com::dd214b95-e53c-46f3-9ba0-5d5c4b942d08" providerId="AD" clId="Web-{F5B0223E-52EF-41A2-92E8-603D0951AB62}"/>
    <pc:docChg chg="addSld modSld modSection">
      <pc:chgData name="Kenney, Stacie D" userId="S::stacie.kenney@usbank.com::dd214b95-e53c-46f3-9ba0-5d5c4b942d08" providerId="AD" clId="Web-{F5B0223E-52EF-41A2-92E8-603D0951AB62}" dt="2018-07-31T18:29:03.481" v="80" actId="20577"/>
      <pc:docMkLst>
        <pc:docMk/>
      </pc:docMkLst>
      <pc:sldChg chg="modSp">
        <pc:chgData name="Kenney, Stacie D" userId="S::stacie.kenney@usbank.com::dd214b95-e53c-46f3-9ba0-5d5c4b942d08" providerId="AD" clId="Web-{F5B0223E-52EF-41A2-92E8-603D0951AB62}" dt="2018-07-31T17:20:44.507" v="0" actId="20577"/>
        <pc:sldMkLst>
          <pc:docMk/>
          <pc:sldMk cId="378162162" sldId="792"/>
        </pc:sldMkLst>
        <pc:spChg chg="mod">
          <ac:chgData name="Kenney, Stacie D" userId="S::stacie.kenney@usbank.com::dd214b95-e53c-46f3-9ba0-5d5c4b942d08" providerId="AD" clId="Web-{F5B0223E-52EF-41A2-92E8-603D0951AB62}" dt="2018-07-31T17:20:44.507" v="0" actId="20577"/>
          <ac:spMkLst>
            <pc:docMk/>
            <pc:sldMk cId="378162162" sldId="792"/>
            <ac:spMk id="2" creationId="{00000000-0000-0000-0000-000000000000}"/>
          </ac:spMkLst>
        </pc:spChg>
      </pc:sldChg>
      <pc:sldChg chg="addSp modSp">
        <pc:chgData name="Kenney, Stacie D" userId="S::stacie.kenney@usbank.com::dd214b95-e53c-46f3-9ba0-5d5c4b942d08" providerId="AD" clId="Web-{F5B0223E-52EF-41A2-92E8-603D0951AB62}" dt="2018-07-31T17:45:03.615" v="60" actId="20577"/>
        <pc:sldMkLst>
          <pc:docMk/>
          <pc:sldMk cId="1391282388" sldId="796"/>
        </pc:sldMkLst>
        <pc:spChg chg="mod">
          <ac:chgData name="Kenney, Stacie D" userId="S::stacie.kenney@usbank.com::dd214b95-e53c-46f3-9ba0-5d5c4b942d08" providerId="AD" clId="Web-{F5B0223E-52EF-41A2-92E8-603D0951AB62}" dt="2018-07-31T17:45:03.615" v="60" actId="20577"/>
          <ac:spMkLst>
            <pc:docMk/>
            <pc:sldMk cId="1391282388" sldId="796"/>
            <ac:spMk id="3" creationId="{00000000-0000-0000-0000-000000000000}"/>
          </ac:spMkLst>
        </pc:spChg>
        <pc:picChg chg="add mod">
          <ac:chgData name="Kenney, Stacie D" userId="S::stacie.kenney@usbank.com::dd214b95-e53c-46f3-9ba0-5d5c4b942d08" providerId="AD" clId="Web-{F5B0223E-52EF-41A2-92E8-603D0951AB62}" dt="2018-07-31T17:44:01.318" v="54" actId="1076"/>
          <ac:picMkLst>
            <pc:docMk/>
            <pc:sldMk cId="1391282388" sldId="796"/>
            <ac:picMk id="5" creationId="{F8AE3413-D106-4D87-9C0D-2D5015956F81}"/>
          </ac:picMkLst>
        </pc:picChg>
        <pc:picChg chg="add mod">
          <ac:chgData name="Kenney, Stacie D" userId="S::stacie.kenney@usbank.com::dd214b95-e53c-46f3-9ba0-5d5c4b942d08" providerId="AD" clId="Web-{F5B0223E-52EF-41A2-92E8-603D0951AB62}" dt="2018-07-31T17:43:26.083" v="50" actId="1076"/>
          <ac:picMkLst>
            <pc:docMk/>
            <pc:sldMk cId="1391282388" sldId="796"/>
            <ac:picMk id="7" creationId="{CEBB84A0-A8FC-4FFE-826A-8BABA2097747}"/>
          </ac:picMkLst>
        </pc:picChg>
      </pc:sldChg>
      <pc:sldChg chg="modSp addAnim modAnim">
        <pc:chgData name="Kenney, Stacie D" userId="S::stacie.kenney@usbank.com::dd214b95-e53c-46f3-9ba0-5d5c4b942d08" providerId="AD" clId="Web-{F5B0223E-52EF-41A2-92E8-603D0951AB62}" dt="2018-07-31T17:26:59.869" v="15" actId="14100"/>
        <pc:sldMkLst>
          <pc:docMk/>
          <pc:sldMk cId="1787184667" sldId="803"/>
        </pc:sldMkLst>
        <pc:spChg chg="mod">
          <ac:chgData name="Kenney, Stacie D" userId="S::stacie.kenney@usbank.com::dd214b95-e53c-46f3-9ba0-5d5c4b942d08" providerId="AD" clId="Web-{F5B0223E-52EF-41A2-92E8-603D0951AB62}" dt="2018-07-31T17:26:59.869" v="15" actId="14100"/>
          <ac:spMkLst>
            <pc:docMk/>
            <pc:sldMk cId="1787184667" sldId="803"/>
            <ac:spMk id="25" creationId="{00000000-0000-0000-0000-000000000000}"/>
          </ac:spMkLst>
        </pc:spChg>
      </pc:sldChg>
      <pc:sldChg chg="modSp">
        <pc:chgData name="Kenney, Stacie D" userId="S::stacie.kenney@usbank.com::dd214b95-e53c-46f3-9ba0-5d5c4b942d08" providerId="AD" clId="Web-{F5B0223E-52EF-41A2-92E8-603D0951AB62}" dt="2018-07-31T17:22:54.758" v="8" actId="20577"/>
        <pc:sldMkLst>
          <pc:docMk/>
          <pc:sldMk cId="1255085830" sldId="816"/>
        </pc:sldMkLst>
        <pc:spChg chg="mod">
          <ac:chgData name="Kenney, Stacie D" userId="S::stacie.kenney@usbank.com::dd214b95-e53c-46f3-9ba0-5d5c4b942d08" providerId="AD" clId="Web-{F5B0223E-52EF-41A2-92E8-603D0951AB62}" dt="2018-07-31T17:22:35.492" v="1" actId="20577"/>
          <ac:spMkLst>
            <pc:docMk/>
            <pc:sldMk cId="1255085830" sldId="816"/>
            <ac:spMk id="4" creationId="{00000000-0000-0000-0000-000000000000}"/>
          </ac:spMkLst>
        </pc:spChg>
        <pc:spChg chg="mod">
          <ac:chgData name="Kenney, Stacie D" userId="S::stacie.kenney@usbank.com::dd214b95-e53c-46f3-9ba0-5d5c4b942d08" providerId="AD" clId="Web-{F5B0223E-52EF-41A2-92E8-603D0951AB62}" dt="2018-07-31T17:22:35.711" v="3" actId="20577"/>
          <ac:spMkLst>
            <pc:docMk/>
            <pc:sldMk cId="1255085830" sldId="816"/>
            <ac:spMk id="5" creationId="{00000000-0000-0000-0000-000000000000}"/>
          </ac:spMkLst>
        </pc:spChg>
        <pc:spChg chg="mod">
          <ac:chgData name="Kenney, Stacie D" userId="S::stacie.kenney@usbank.com::dd214b95-e53c-46f3-9ba0-5d5c4b942d08" providerId="AD" clId="Web-{F5B0223E-52EF-41A2-92E8-603D0951AB62}" dt="2018-07-31T17:22:54.758" v="8" actId="20577"/>
          <ac:spMkLst>
            <pc:docMk/>
            <pc:sldMk cId="1255085830" sldId="816"/>
            <ac:spMk id="6" creationId="{00000000-0000-0000-0000-000000000000}"/>
          </ac:spMkLst>
        </pc:spChg>
        <pc:spChg chg="mod">
          <ac:chgData name="Kenney, Stacie D" userId="S::stacie.kenney@usbank.com::dd214b95-e53c-46f3-9ba0-5d5c4b942d08" providerId="AD" clId="Web-{F5B0223E-52EF-41A2-92E8-603D0951AB62}" dt="2018-07-31T17:22:54.695" v="6" actId="20577"/>
          <ac:spMkLst>
            <pc:docMk/>
            <pc:sldMk cId="1255085830" sldId="816"/>
            <ac:spMk id="7" creationId="{00000000-0000-0000-0000-000000000000}"/>
          </ac:spMkLst>
        </pc:spChg>
        <pc:spChg chg="mod">
          <ac:chgData name="Kenney, Stacie D" userId="S::stacie.kenney@usbank.com::dd214b95-e53c-46f3-9ba0-5d5c4b942d08" providerId="AD" clId="Web-{F5B0223E-52EF-41A2-92E8-603D0951AB62}" dt="2018-07-31T17:22:35.898" v="5" actId="1076"/>
          <ac:spMkLst>
            <pc:docMk/>
            <pc:sldMk cId="1255085830" sldId="816"/>
            <ac:spMk id="22" creationId="{00000000-0000-0000-0000-000000000000}"/>
          </ac:spMkLst>
        </pc:spChg>
      </pc:sldChg>
      <pc:sldChg chg="addSp modSp new mod modShow">
        <pc:chgData name="Kenney, Stacie D" userId="S::stacie.kenney@usbank.com::dd214b95-e53c-46f3-9ba0-5d5c4b942d08" providerId="AD" clId="Web-{F5B0223E-52EF-41A2-92E8-603D0951AB62}" dt="2018-07-31T18:29:03.481" v="79" actId="20577"/>
        <pc:sldMkLst>
          <pc:docMk/>
          <pc:sldMk cId="3609621983" sldId="818"/>
        </pc:sldMkLst>
        <pc:spChg chg="mod">
          <ac:chgData name="Kenney, Stacie D" userId="S::stacie.kenney@usbank.com::dd214b95-e53c-46f3-9ba0-5d5c4b942d08" providerId="AD" clId="Web-{F5B0223E-52EF-41A2-92E8-603D0951AB62}" dt="2018-07-31T18:29:03.481" v="79" actId="20577"/>
          <ac:spMkLst>
            <pc:docMk/>
            <pc:sldMk cId="3609621983" sldId="818"/>
            <ac:spMk id="2" creationId="{28A1C5BF-B8DB-4385-95D0-131147E58708}"/>
          </ac:spMkLst>
        </pc:spChg>
        <pc:spChg chg="mod">
          <ac:chgData name="Kenney, Stacie D" userId="S::stacie.kenney@usbank.com::dd214b95-e53c-46f3-9ba0-5d5c4b942d08" providerId="AD" clId="Web-{F5B0223E-52EF-41A2-92E8-603D0951AB62}" dt="2018-07-31T18:28:18.261" v="72" actId="20577"/>
          <ac:spMkLst>
            <pc:docMk/>
            <pc:sldMk cId="3609621983" sldId="818"/>
            <ac:spMk id="3" creationId="{B718B636-72B8-4AB7-A10C-260EFBCA2762}"/>
          </ac:spMkLst>
        </pc:spChg>
        <pc:spChg chg="mod">
          <ac:chgData name="Kenney, Stacie D" userId="S::stacie.kenney@usbank.com::dd214b95-e53c-46f3-9ba0-5d5c4b942d08" providerId="AD" clId="Web-{F5B0223E-52EF-41A2-92E8-603D0951AB62}" dt="2018-07-31T18:26:54.917" v="68" actId="20577"/>
          <ac:spMkLst>
            <pc:docMk/>
            <pc:sldMk cId="3609621983" sldId="818"/>
            <ac:spMk id="4" creationId="{C8374E0C-A27A-4EE3-8899-E0D59E283FDF}"/>
          </ac:spMkLst>
        </pc:spChg>
        <pc:picChg chg="add mod">
          <ac:chgData name="Kenney, Stacie D" userId="S::stacie.kenney@usbank.com::dd214b95-e53c-46f3-9ba0-5d5c4b942d08" providerId="AD" clId="Web-{F5B0223E-52EF-41A2-92E8-603D0951AB62}" dt="2018-07-31T18:28:22.683" v="76" actId="1076"/>
          <ac:picMkLst>
            <pc:docMk/>
            <pc:sldMk cId="3609621983" sldId="818"/>
            <ac:picMk id="5" creationId="{D7966D42-A08A-4F8E-968D-DA7339089AF2}"/>
          </ac:picMkLst>
        </pc:picChg>
      </pc:sldChg>
    </pc:docChg>
  </pc:docChgLst>
  <pc:docChgLst>
    <pc:chgData name="Kenney, Stacie D" userId="S::stacie.kenney@usbank.com::dd214b95-e53c-46f3-9ba0-5d5c4b942d08" providerId="AD" clId="Web-{1B71C1AB-81D5-492B-8785-3358C1524406}"/>
    <pc:docChg chg="addSld delSld modSld modSection">
      <pc:chgData name="Kenney, Stacie D" userId="S::stacie.kenney@usbank.com::dd214b95-e53c-46f3-9ba0-5d5c4b942d08" providerId="AD" clId="Web-{1B71C1AB-81D5-492B-8785-3358C1524406}" dt="2018-07-31T17:09:19.698" v="79"/>
      <pc:docMkLst>
        <pc:docMk/>
      </pc:docMkLst>
      <pc:sldChg chg="modSp">
        <pc:chgData name="Kenney, Stacie D" userId="S::stacie.kenney@usbank.com::dd214b95-e53c-46f3-9ba0-5d5c4b942d08" providerId="AD" clId="Web-{1B71C1AB-81D5-492B-8785-3358C1524406}" dt="2018-07-31T16:32:34.782" v="13" actId="1076"/>
        <pc:sldMkLst>
          <pc:docMk/>
          <pc:sldMk cId="378162162" sldId="792"/>
        </pc:sldMkLst>
        <pc:spChg chg="mod">
          <ac:chgData name="Kenney, Stacie D" userId="S::stacie.kenney@usbank.com::dd214b95-e53c-46f3-9ba0-5d5c4b942d08" providerId="AD" clId="Web-{1B71C1AB-81D5-492B-8785-3358C1524406}" dt="2018-07-31T16:32:34.782" v="13" actId="1076"/>
          <ac:spMkLst>
            <pc:docMk/>
            <pc:sldMk cId="378162162" sldId="792"/>
            <ac:spMk id="2" creationId="{00000000-0000-0000-0000-000000000000}"/>
          </ac:spMkLst>
        </pc:spChg>
        <pc:spChg chg="mod">
          <ac:chgData name="Kenney, Stacie D" userId="S::stacie.kenney@usbank.com::dd214b95-e53c-46f3-9ba0-5d5c4b942d08" providerId="AD" clId="Web-{1B71C1AB-81D5-492B-8785-3358C1524406}" dt="2018-07-31T16:31:34.966" v="4" actId="20577"/>
          <ac:spMkLst>
            <pc:docMk/>
            <pc:sldMk cId="378162162" sldId="792"/>
            <ac:spMk id="3" creationId="{00000000-0000-0000-0000-000000000000}"/>
          </ac:spMkLst>
        </pc:spChg>
      </pc:sldChg>
      <pc:sldChg chg="modSp">
        <pc:chgData name="Kenney, Stacie D" userId="S::stacie.kenney@usbank.com::dd214b95-e53c-46f3-9ba0-5d5c4b942d08" providerId="AD" clId="Web-{1B71C1AB-81D5-492B-8785-3358C1524406}" dt="2018-07-31T16:45:58.701" v="40" actId="20577"/>
        <pc:sldMkLst>
          <pc:docMk/>
          <pc:sldMk cId="189368249" sldId="794"/>
        </pc:sldMkLst>
        <pc:spChg chg="mod">
          <ac:chgData name="Kenney, Stacie D" userId="S::stacie.kenney@usbank.com::dd214b95-e53c-46f3-9ba0-5d5c4b942d08" providerId="AD" clId="Web-{1B71C1AB-81D5-492B-8785-3358C1524406}" dt="2018-07-31T16:45:58.701" v="40" actId="20577"/>
          <ac:spMkLst>
            <pc:docMk/>
            <pc:sldMk cId="189368249" sldId="794"/>
            <ac:spMk id="3" creationId="{00000000-0000-0000-0000-000000000000}"/>
          </ac:spMkLst>
        </pc:spChg>
        <pc:spChg chg="mod">
          <ac:chgData name="Kenney, Stacie D" userId="S::stacie.kenney@usbank.com::dd214b95-e53c-46f3-9ba0-5d5c4b942d08" providerId="AD" clId="Web-{1B71C1AB-81D5-492B-8785-3358C1524406}" dt="2018-07-31T16:33:26.753" v="14" actId="20577"/>
          <ac:spMkLst>
            <pc:docMk/>
            <pc:sldMk cId="189368249" sldId="794"/>
            <ac:spMk id="4" creationId="{00000000-0000-0000-0000-000000000000}"/>
          </ac:spMkLst>
        </pc:spChg>
      </pc:sldChg>
      <pc:sldChg chg="addSp delSp modSp">
        <pc:chgData name="Kenney, Stacie D" userId="S::stacie.kenney@usbank.com::dd214b95-e53c-46f3-9ba0-5d5c4b942d08" providerId="AD" clId="Web-{1B71C1AB-81D5-492B-8785-3358C1524406}" dt="2018-07-31T17:09:19.698" v="79"/>
        <pc:sldMkLst>
          <pc:docMk/>
          <pc:sldMk cId="1325237778" sldId="799"/>
        </pc:sldMkLst>
        <pc:picChg chg="add del mod">
          <ac:chgData name="Kenney, Stacie D" userId="S::stacie.kenney@usbank.com::dd214b95-e53c-46f3-9ba0-5d5c4b942d08" providerId="AD" clId="Web-{1B71C1AB-81D5-492B-8785-3358C1524406}" dt="2018-07-31T17:09:19.698" v="79"/>
          <ac:picMkLst>
            <pc:docMk/>
            <pc:sldMk cId="1325237778" sldId="799"/>
            <ac:picMk id="5" creationId="{83833D22-18CF-42B2-819B-4B3DF1AD5D42}"/>
          </ac:picMkLst>
        </pc:picChg>
      </pc:sldChg>
      <pc:sldChg chg="addAnim modAnim">
        <pc:chgData name="Kenney, Stacie D" userId="S::stacie.kenney@usbank.com::dd214b95-e53c-46f3-9ba0-5d5c4b942d08" providerId="AD" clId="Web-{1B71C1AB-81D5-492B-8785-3358C1524406}" dt="2018-07-31T16:49:35.556" v="58"/>
        <pc:sldMkLst>
          <pc:docMk/>
          <pc:sldMk cId="1787184667" sldId="803"/>
        </pc:sldMkLst>
      </pc:sldChg>
      <pc:sldChg chg="addSp delSp modSp del">
        <pc:chgData name="Kenney, Stacie D" userId="S::stacie.kenney@usbank.com::dd214b95-e53c-46f3-9ba0-5d5c4b942d08" providerId="AD" clId="Web-{1B71C1AB-81D5-492B-8785-3358C1524406}" dt="2018-07-31T17:03:31.274" v="64"/>
        <pc:sldMkLst>
          <pc:docMk/>
          <pc:sldMk cId="3079697680" sldId="804"/>
        </pc:sldMkLst>
        <pc:picChg chg="add del mod">
          <ac:chgData name="Kenney, Stacie D" userId="S::stacie.kenney@usbank.com::dd214b95-e53c-46f3-9ba0-5d5c4b942d08" providerId="AD" clId="Web-{1B71C1AB-81D5-492B-8785-3358C1524406}" dt="2018-07-31T17:02:40.303" v="61"/>
          <ac:picMkLst>
            <pc:docMk/>
            <pc:sldMk cId="3079697680" sldId="804"/>
            <ac:picMk id="8" creationId="{65353C9C-3C32-47BF-9C8E-C10C74393289}"/>
          </ac:picMkLst>
        </pc:picChg>
      </pc:sldChg>
      <pc:sldChg chg="del">
        <pc:chgData name="Kenney, Stacie D" userId="S::stacie.kenney@usbank.com::dd214b95-e53c-46f3-9ba0-5d5c4b942d08" providerId="AD" clId="Web-{1B71C1AB-81D5-492B-8785-3358C1524406}" dt="2018-07-31T17:02:07.207" v="59"/>
        <pc:sldMkLst>
          <pc:docMk/>
          <pc:sldMk cId="1628898131" sldId="805"/>
        </pc:sldMkLst>
      </pc:sldChg>
      <pc:sldChg chg="addSp delSp modSp new add del">
        <pc:chgData name="Kenney, Stacie D" userId="S::stacie.kenney@usbank.com::dd214b95-e53c-46f3-9ba0-5d5c4b942d08" providerId="AD" clId="Web-{1B71C1AB-81D5-492B-8785-3358C1524406}" dt="2018-07-31T17:08:51.369" v="77"/>
        <pc:sldMkLst>
          <pc:docMk/>
          <pc:sldMk cId="4019614498" sldId="816"/>
        </pc:sldMkLst>
        <pc:spChg chg="del">
          <ac:chgData name="Kenney, Stacie D" userId="S::stacie.kenney@usbank.com::dd214b95-e53c-46f3-9ba0-5d5c4b942d08" providerId="AD" clId="Web-{1B71C1AB-81D5-492B-8785-3358C1524406}" dt="2018-07-31T17:06:17.017" v="69"/>
          <ac:spMkLst>
            <pc:docMk/>
            <pc:sldMk cId="4019614498" sldId="816"/>
            <ac:spMk id="3" creationId="{B1A48C62-CE6A-4EE0-BB70-E91E90F90935}"/>
          </ac:spMkLst>
        </pc:spChg>
        <pc:spChg chg="add del mod">
          <ac:chgData name="Kenney, Stacie D" userId="S::stacie.kenney@usbank.com::dd214b95-e53c-46f3-9ba0-5d5c4b942d08" providerId="AD" clId="Web-{1B71C1AB-81D5-492B-8785-3358C1524406}" dt="2018-07-31T17:08:19.211" v="74"/>
          <ac:spMkLst>
            <pc:docMk/>
            <pc:sldMk cId="4019614498" sldId="816"/>
            <ac:spMk id="8" creationId="{9E5B5701-A100-4338-8DF1-39C81B98660A}"/>
          </ac:spMkLst>
        </pc:spChg>
        <pc:spChg chg="add mod">
          <ac:chgData name="Kenney, Stacie D" userId="S::stacie.kenney@usbank.com::dd214b95-e53c-46f3-9ba0-5d5c4b942d08" providerId="AD" clId="Web-{1B71C1AB-81D5-492B-8785-3358C1524406}" dt="2018-07-31T17:08:34.619" v="76"/>
          <ac:spMkLst>
            <pc:docMk/>
            <pc:sldMk cId="4019614498" sldId="816"/>
            <ac:spMk id="12" creationId="{7D9F9352-1730-40C9-9E8E-F12DC0721EF4}"/>
          </ac:spMkLst>
        </pc:spChg>
        <pc:picChg chg="add del mod ord">
          <ac:chgData name="Kenney, Stacie D" userId="S::stacie.kenney@usbank.com::dd214b95-e53c-46f3-9ba0-5d5c4b942d08" providerId="AD" clId="Web-{1B71C1AB-81D5-492B-8785-3358C1524406}" dt="2018-07-31T17:08:12.898" v="73"/>
          <ac:picMkLst>
            <pc:docMk/>
            <pc:sldMk cId="4019614498" sldId="816"/>
            <ac:picMk id="5" creationId="{A95D9AC9-8FAA-4AFC-B742-2F66380187F3}"/>
          </ac:picMkLst>
        </pc:picChg>
        <pc:picChg chg="add del mod ord">
          <ac:chgData name="Kenney, Stacie D" userId="S::stacie.kenney@usbank.com::dd214b95-e53c-46f3-9ba0-5d5c4b942d08" providerId="AD" clId="Web-{1B71C1AB-81D5-492B-8785-3358C1524406}" dt="2018-07-31T17:08:34.619" v="76"/>
          <ac:picMkLst>
            <pc:docMk/>
            <pc:sldMk cId="4019614498" sldId="816"/>
            <ac:picMk id="9" creationId="{A7D11BD5-3238-499C-81AF-A6C18AED4D44}"/>
          </ac:picMkLst>
        </pc:picChg>
      </pc:sldChg>
      <pc:sldChg chg="addSp delSp modSp new del">
        <pc:chgData name="Kenney, Stacie D" userId="S::stacie.kenney@usbank.com::dd214b95-e53c-46f3-9ba0-5d5c4b942d08" providerId="AD" clId="Web-{1B71C1AB-81D5-492B-8785-3358C1524406}" dt="2018-07-31T17:05:45.360" v="68"/>
        <pc:sldMkLst>
          <pc:docMk/>
          <pc:sldMk cId="1169827573" sldId="817"/>
        </pc:sldMkLst>
        <pc:spChg chg="del">
          <ac:chgData name="Kenney, Stacie D" userId="S::stacie.kenney@usbank.com::dd214b95-e53c-46f3-9ba0-5d5c4b942d08" providerId="AD" clId="Web-{1B71C1AB-81D5-492B-8785-3358C1524406}" dt="2018-07-31T17:04:24.199" v="65"/>
          <ac:spMkLst>
            <pc:docMk/>
            <pc:sldMk cId="1169827573" sldId="817"/>
            <ac:spMk id="3" creationId="{B90ECC0C-8DD4-449B-AF1B-ACC3F4CE2E9F}"/>
          </ac:spMkLst>
        </pc:spChg>
        <pc:spChg chg="add del mod">
          <ac:chgData name="Kenney, Stacie D" userId="S::stacie.kenney@usbank.com::dd214b95-e53c-46f3-9ba0-5d5c4b942d08" providerId="AD" clId="Web-{1B71C1AB-81D5-492B-8785-3358C1524406}" dt="2018-07-31T17:05:09.561" v="67"/>
          <ac:spMkLst>
            <pc:docMk/>
            <pc:sldMk cId="1169827573" sldId="817"/>
            <ac:spMk id="8" creationId="{7288570B-B93F-4C4E-A6A5-40C4E034285F}"/>
          </ac:spMkLst>
        </pc:spChg>
        <pc:picChg chg="add del mod ord">
          <ac:chgData name="Kenney, Stacie D" userId="S::stacie.kenney@usbank.com::dd214b95-e53c-46f3-9ba0-5d5c4b942d08" providerId="AD" clId="Web-{1B71C1AB-81D5-492B-8785-3358C1524406}" dt="2018-07-31T17:04:24.465" v="66"/>
          <ac:picMkLst>
            <pc:docMk/>
            <pc:sldMk cId="1169827573" sldId="817"/>
            <ac:picMk id="5" creationId="{CCA01903-B294-4DF1-B6A4-FFE9BD7C074E}"/>
          </ac:picMkLst>
        </pc:picChg>
        <pc:picChg chg="add mod ord">
          <ac:chgData name="Kenney, Stacie D" userId="S::stacie.kenney@usbank.com::dd214b95-e53c-46f3-9ba0-5d5c4b942d08" providerId="AD" clId="Web-{1B71C1AB-81D5-492B-8785-3358C1524406}" dt="2018-07-31T17:05:09.561" v="67"/>
          <ac:picMkLst>
            <pc:docMk/>
            <pc:sldMk cId="1169827573" sldId="817"/>
            <ac:picMk id="9" creationId="{990E129D-4D7F-4A32-806E-FA7A67A84EEF}"/>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9-01-09T12:34:21.617" idx="1">
    <p:pos x="10" y="10"/>
    <p:text>What About FishNet: Through Yammer find out postings where process improvements are seeked for or are recommended and directing them to post to OneBridge. Also creating a group for OneBridge in Yammer.</p:text>
    <p:extLst>
      <p:ext uri="{C676402C-5697-4E1C-873F-D02D1690AC5C}">
        <p15:threadingInfo xmlns:p15="http://schemas.microsoft.com/office/powerpoint/2012/main" timeZoneBias="360"/>
      </p:ext>
    </p:extLst>
  </p:cm>
  <p:cm authorId="2" dt="2019-01-09T12:37:44.365" idx="2">
    <p:pos x="10" y="106"/>
    <p:text>Quaterly challenges to collect ideas/issues to get higher management buy in.</p:text>
    <p:extLst>
      <p:ext uri="{C676402C-5697-4E1C-873F-D02D1690AC5C}">
        <p15:threadingInfo xmlns:p15="http://schemas.microsoft.com/office/powerpoint/2012/main" timeZoneBias="360">
          <p15:parentCm authorId="2" idx="1"/>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0A51597D-2533-4919-9F56-EB376382431F}" type="datetimeFigureOut">
              <a:rPr lang="en-US" smtClean="0"/>
              <a:t>9/30/24</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7299DF4D-C62B-4016-B29D-F0C99D2ADC74}" type="slidenum">
              <a:rPr lang="en-US" smtClean="0"/>
              <a:t>‹#›</a:t>
            </a:fld>
            <a:endParaRPr lang="en-US" dirty="0"/>
          </a:p>
        </p:txBody>
      </p:sp>
    </p:spTree>
    <p:extLst>
      <p:ext uri="{BB962C8B-B14F-4D97-AF65-F5344CB8AC3E}">
        <p14:creationId xmlns:p14="http://schemas.microsoft.com/office/powerpoint/2010/main" val="2492288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8601F5D1-2A17-464E-B26B-00AA5BE0803A}" type="datetimeFigureOut">
              <a:rPr lang="en-US" smtClean="0"/>
              <a:t>9/30/24</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13F005EB-22FB-4FDC-8C6B-5A1CCF96C6D1}" type="slidenum">
              <a:rPr lang="en-US" smtClean="0"/>
              <a:t>‹#›</a:t>
            </a:fld>
            <a:endParaRPr lang="en-US" dirty="0"/>
          </a:p>
        </p:txBody>
      </p:sp>
    </p:spTree>
    <p:extLst>
      <p:ext uri="{BB962C8B-B14F-4D97-AF65-F5344CB8AC3E}">
        <p14:creationId xmlns:p14="http://schemas.microsoft.com/office/powerpoint/2010/main" val="3375236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F0000"/>
                </a:solidFill>
              </a:rPr>
              <a:t>Note</a:t>
            </a:r>
            <a:r>
              <a:rPr lang="en-US" b="0">
                <a:solidFill>
                  <a:srgbClr val="FF0000"/>
                </a:solidFill>
              </a:rPr>
              <a:t>:</a:t>
            </a:r>
            <a:r>
              <a:rPr lang="en-US" b="0" baseline="0">
                <a:solidFill>
                  <a:srgbClr val="FF0000"/>
                </a:solidFill>
              </a:rPr>
              <a:t> This </a:t>
            </a:r>
            <a:r>
              <a:rPr lang="en-US" b="0" baseline="0" dirty="0">
                <a:solidFill>
                  <a:srgbClr val="FF0000"/>
                </a:solidFill>
              </a:rPr>
              <a:t>is the </a:t>
            </a:r>
            <a:r>
              <a:rPr lang="en-US" b="0" baseline="0" dirty="0" err="1">
                <a:solidFill>
                  <a:srgbClr val="FF0000"/>
                </a:solidFill>
              </a:rPr>
              <a:t>Hoan</a:t>
            </a:r>
            <a:r>
              <a:rPr lang="en-US" b="0" baseline="0" dirty="0">
                <a:solidFill>
                  <a:srgbClr val="FF0000"/>
                </a:solidFill>
              </a:rPr>
              <a:t> bridge, in Milwaukee, with the US Bank tower in the background ;-)</a:t>
            </a:r>
            <a:endParaRPr lang="en-US" b="0" dirty="0"/>
          </a:p>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a:t>
            </a:fld>
            <a:endParaRPr lang="en-US" dirty="0"/>
          </a:p>
        </p:txBody>
      </p:sp>
    </p:spTree>
    <p:extLst>
      <p:ext uri="{BB962C8B-B14F-4D97-AF65-F5344CB8AC3E}">
        <p14:creationId xmlns:p14="http://schemas.microsoft.com/office/powerpoint/2010/main" val="133074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15</a:t>
            </a:fld>
            <a:endParaRPr lang="en-US" dirty="0"/>
          </a:p>
        </p:txBody>
      </p:sp>
    </p:spTree>
    <p:extLst>
      <p:ext uri="{BB962C8B-B14F-4D97-AF65-F5344CB8AC3E}">
        <p14:creationId xmlns:p14="http://schemas.microsoft.com/office/powerpoint/2010/main" val="1718431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22</a:t>
            </a:fld>
            <a:endParaRPr lang="en-US" dirty="0"/>
          </a:p>
        </p:txBody>
      </p:sp>
    </p:spTree>
    <p:extLst>
      <p:ext uri="{BB962C8B-B14F-4D97-AF65-F5344CB8AC3E}">
        <p14:creationId xmlns:p14="http://schemas.microsoft.com/office/powerpoint/2010/main" val="2369355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23</a:t>
            </a:fld>
            <a:endParaRPr lang="en-US" dirty="0"/>
          </a:p>
        </p:txBody>
      </p:sp>
    </p:spTree>
    <p:extLst>
      <p:ext uri="{BB962C8B-B14F-4D97-AF65-F5344CB8AC3E}">
        <p14:creationId xmlns:p14="http://schemas.microsoft.com/office/powerpoint/2010/main" val="3913333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PROBLEM</a:t>
            </a:r>
          </a:p>
          <a:p>
            <a:pPr lvl="1"/>
            <a:r>
              <a:rPr lang="en-US" dirty="0"/>
              <a:t>Our survey and the resulting synthesis confirmed this hunch.</a:t>
            </a:r>
          </a:p>
          <a:p>
            <a:pPr lvl="1"/>
            <a:r>
              <a:rPr lang="en-US" dirty="0"/>
              <a:t>There was no ONE solution that people sought with their problems or ideas</a:t>
            </a:r>
          </a:p>
          <a:p>
            <a:pPr lvl="1"/>
            <a:r>
              <a:rPr lang="en-US" dirty="0"/>
              <a:t>Currently people are using whatever means they have based on their own experiences, that work well for them</a:t>
            </a:r>
          </a:p>
          <a:p>
            <a:endParaRPr lang="en-US" b="1" dirty="0"/>
          </a:p>
          <a:p>
            <a:r>
              <a:rPr lang="en-US" b="1" dirty="0"/>
              <a:t>OPPORTUNITY</a:t>
            </a:r>
          </a:p>
          <a:p>
            <a:pPr lvl="1"/>
            <a:r>
              <a:rPr lang="en-US" dirty="0"/>
              <a:t>We also know that there will need to be a lot of communication around the new solution, as well as an annual training element, so that all employees know about this solution and how to use it.</a:t>
            </a:r>
          </a:p>
        </p:txBody>
      </p:sp>
      <p:sp>
        <p:nvSpPr>
          <p:cNvPr id="4" name="Slide Number Placeholder 3"/>
          <p:cNvSpPr>
            <a:spLocks noGrp="1"/>
          </p:cNvSpPr>
          <p:nvPr>
            <p:ph type="sldNum" sz="quarter" idx="10"/>
          </p:nvPr>
        </p:nvSpPr>
        <p:spPr/>
        <p:txBody>
          <a:bodyPr/>
          <a:lstStyle/>
          <a:p>
            <a:fld id="{13F005EB-22FB-4FDC-8C6B-5A1CCF96C6D1}" type="slidenum">
              <a:rPr lang="en-US" smtClean="0"/>
              <a:t>25</a:t>
            </a:fld>
            <a:endParaRPr lang="en-US" dirty="0"/>
          </a:p>
        </p:txBody>
      </p:sp>
    </p:spTree>
    <p:extLst>
      <p:ext uri="{BB962C8B-B14F-4D97-AF65-F5344CB8AC3E}">
        <p14:creationId xmlns:p14="http://schemas.microsoft.com/office/powerpoint/2010/main" val="1916501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02193-5CE7-57E3-6827-1ED6B87874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D4EEAF-92AA-2C7D-401B-D1145A2D25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A1FC0-AEA6-F837-D8F4-D9D5B5F51EBF}"/>
              </a:ext>
            </a:extLst>
          </p:cNvPr>
          <p:cNvSpPr>
            <a:spLocks noGrp="1"/>
          </p:cNvSpPr>
          <p:nvPr>
            <p:ph type="body" idx="1"/>
          </p:nvPr>
        </p:nvSpPr>
        <p:spPr/>
        <p:txBody>
          <a:bodyPr/>
          <a:lstStyle/>
          <a:p>
            <a:r>
              <a:rPr lang="en-US" b="1" dirty="0"/>
              <a:t>PROBLEM</a:t>
            </a:r>
          </a:p>
          <a:p>
            <a:pPr lvl="1"/>
            <a:r>
              <a:rPr lang="en-US" dirty="0"/>
              <a:t>Our survey and the resulting synthesis confirmed this hunch.</a:t>
            </a:r>
          </a:p>
          <a:p>
            <a:pPr lvl="1"/>
            <a:r>
              <a:rPr lang="en-US" dirty="0"/>
              <a:t>There was no ONE solution that people sought with their problems or ideas</a:t>
            </a:r>
          </a:p>
          <a:p>
            <a:pPr lvl="1"/>
            <a:r>
              <a:rPr lang="en-US" dirty="0"/>
              <a:t>Currently people are using whatever means they have based on their own experiences, that work well for them</a:t>
            </a:r>
          </a:p>
          <a:p>
            <a:endParaRPr lang="en-US" b="1" dirty="0"/>
          </a:p>
          <a:p>
            <a:r>
              <a:rPr lang="en-US" b="1" dirty="0"/>
              <a:t>OPPORTUNITY</a:t>
            </a:r>
          </a:p>
          <a:p>
            <a:pPr lvl="1"/>
            <a:r>
              <a:rPr lang="en-US" dirty="0"/>
              <a:t>We also know that there will need to be a lot of communication around the new solution, as well as an annual training element, so that all employees know about this solution and how to use it.</a:t>
            </a:r>
          </a:p>
        </p:txBody>
      </p:sp>
      <p:sp>
        <p:nvSpPr>
          <p:cNvPr id="4" name="Slide Number Placeholder 3">
            <a:extLst>
              <a:ext uri="{FF2B5EF4-FFF2-40B4-BE49-F238E27FC236}">
                <a16:creationId xmlns:a16="http://schemas.microsoft.com/office/drawing/2014/main" id="{C76D3EA1-0C0C-B209-477B-B7E76370605E}"/>
              </a:ext>
            </a:extLst>
          </p:cNvPr>
          <p:cNvSpPr>
            <a:spLocks noGrp="1"/>
          </p:cNvSpPr>
          <p:nvPr>
            <p:ph type="sldNum" sz="quarter" idx="10"/>
          </p:nvPr>
        </p:nvSpPr>
        <p:spPr/>
        <p:txBody>
          <a:bodyPr/>
          <a:lstStyle/>
          <a:p>
            <a:fld id="{13F005EB-22FB-4FDC-8C6B-5A1CCF96C6D1}" type="slidenum">
              <a:rPr lang="en-US" smtClean="0"/>
              <a:t>26</a:t>
            </a:fld>
            <a:endParaRPr lang="en-US" dirty="0"/>
          </a:p>
        </p:txBody>
      </p:sp>
    </p:spTree>
    <p:extLst>
      <p:ext uri="{BB962C8B-B14F-4D97-AF65-F5344CB8AC3E}">
        <p14:creationId xmlns:p14="http://schemas.microsoft.com/office/powerpoint/2010/main" val="2014668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E72E4-BAEF-E3DE-311E-A9CC1FD555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92BBE2-5896-3971-87A1-CE753972B5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EF849E-169C-27BB-FB92-0F027994A237}"/>
              </a:ext>
            </a:extLst>
          </p:cNvPr>
          <p:cNvSpPr>
            <a:spLocks noGrp="1"/>
          </p:cNvSpPr>
          <p:nvPr>
            <p:ph type="body" idx="1"/>
          </p:nvPr>
        </p:nvSpPr>
        <p:spPr/>
        <p:txBody>
          <a:bodyPr/>
          <a:lstStyle/>
          <a:p>
            <a:r>
              <a:rPr lang="en-US" b="1" dirty="0"/>
              <a:t>PROBLEM</a:t>
            </a:r>
          </a:p>
          <a:p>
            <a:pPr lvl="1"/>
            <a:r>
              <a:rPr lang="en-US" dirty="0"/>
              <a:t>Our survey and the resulting synthesis confirmed this hunch.</a:t>
            </a:r>
          </a:p>
          <a:p>
            <a:pPr lvl="1"/>
            <a:r>
              <a:rPr lang="en-US" dirty="0"/>
              <a:t>There was no ONE solution that people sought with their problems or ideas</a:t>
            </a:r>
          </a:p>
          <a:p>
            <a:pPr lvl="1"/>
            <a:r>
              <a:rPr lang="en-US" dirty="0"/>
              <a:t>Currently people are using whatever means they have based on their own experiences, that work well for them</a:t>
            </a:r>
          </a:p>
          <a:p>
            <a:endParaRPr lang="en-US" b="1" dirty="0"/>
          </a:p>
          <a:p>
            <a:r>
              <a:rPr lang="en-US" b="1" dirty="0"/>
              <a:t>OPPORTUNITY</a:t>
            </a:r>
          </a:p>
          <a:p>
            <a:pPr lvl="1"/>
            <a:r>
              <a:rPr lang="en-US" dirty="0"/>
              <a:t>We also know that there will need to be a lot of communication around the new solution, as well as an annual training element, so that all employees know about this solution and how to use it.</a:t>
            </a:r>
          </a:p>
        </p:txBody>
      </p:sp>
      <p:sp>
        <p:nvSpPr>
          <p:cNvPr id="4" name="Slide Number Placeholder 3">
            <a:extLst>
              <a:ext uri="{FF2B5EF4-FFF2-40B4-BE49-F238E27FC236}">
                <a16:creationId xmlns:a16="http://schemas.microsoft.com/office/drawing/2014/main" id="{5B11D0B5-E97D-A1AB-9A4C-96603C45021D}"/>
              </a:ext>
            </a:extLst>
          </p:cNvPr>
          <p:cNvSpPr>
            <a:spLocks noGrp="1"/>
          </p:cNvSpPr>
          <p:nvPr>
            <p:ph type="sldNum" sz="quarter" idx="10"/>
          </p:nvPr>
        </p:nvSpPr>
        <p:spPr/>
        <p:txBody>
          <a:bodyPr/>
          <a:lstStyle/>
          <a:p>
            <a:fld id="{13F005EB-22FB-4FDC-8C6B-5A1CCF96C6D1}" type="slidenum">
              <a:rPr lang="en-US" smtClean="0"/>
              <a:t>27</a:t>
            </a:fld>
            <a:endParaRPr lang="en-US" dirty="0"/>
          </a:p>
        </p:txBody>
      </p:sp>
    </p:spTree>
    <p:extLst>
      <p:ext uri="{BB962C8B-B14F-4D97-AF65-F5344CB8AC3E}">
        <p14:creationId xmlns:p14="http://schemas.microsoft.com/office/powerpoint/2010/main" val="2305657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CC089-ACFA-8BE4-5CF9-56ACBFF568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D45C0-F9D8-F62E-BBC0-233C5252D4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D52A71-69D3-5A57-B9F8-236617EC8CCB}"/>
              </a:ext>
            </a:extLst>
          </p:cNvPr>
          <p:cNvSpPr>
            <a:spLocks noGrp="1"/>
          </p:cNvSpPr>
          <p:nvPr>
            <p:ph type="body" idx="1"/>
          </p:nvPr>
        </p:nvSpPr>
        <p:spPr/>
        <p:txBody>
          <a:bodyPr/>
          <a:lstStyle/>
          <a:p>
            <a:r>
              <a:rPr lang="en-US" b="1" dirty="0"/>
              <a:t>PROBLEM</a:t>
            </a:r>
          </a:p>
          <a:p>
            <a:pPr lvl="1"/>
            <a:r>
              <a:rPr lang="en-US" dirty="0"/>
              <a:t>Our survey and the resulting synthesis confirmed this hunch.</a:t>
            </a:r>
          </a:p>
          <a:p>
            <a:pPr lvl="1"/>
            <a:r>
              <a:rPr lang="en-US" dirty="0"/>
              <a:t>There was no ONE solution that people sought with their problems or ideas</a:t>
            </a:r>
          </a:p>
          <a:p>
            <a:pPr lvl="1"/>
            <a:r>
              <a:rPr lang="en-US" dirty="0"/>
              <a:t>Currently people are using whatever means they have based on their own experiences, that work well for them</a:t>
            </a:r>
          </a:p>
          <a:p>
            <a:endParaRPr lang="en-US" b="1" dirty="0"/>
          </a:p>
          <a:p>
            <a:r>
              <a:rPr lang="en-US" b="1" dirty="0"/>
              <a:t>OPPORTUNITY</a:t>
            </a:r>
          </a:p>
          <a:p>
            <a:pPr lvl="1"/>
            <a:r>
              <a:rPr lang="en-US" dirty="0"/>
              <a:t>We also know that there will need to be a lot of communication around the new solution, as well as an annual training element, so that all employees know about this solution and how to use it.</a:t>
            </a:r>
          </a:p>
        </p:txBody>
      </p:sp>
      <p:sp>
        <p:nvSpPr>
          <p:cNvPr id="4" name="Slide Number Placeholder 3">
            <a:extLst>
              <a:ext uri="{FF2B5EF4-FFF2-40B4-BE49-F238E27FC236}">
                <a16:creationId xmlns:a16="http://schemas.microsoft.com/office/drawing/2014/main" id="{3AD557D8-CB42-5653-1D8B-9A61893B2C63}"/>
              </a:ext>
            </a:extLst>
          </p:cNvPr>
          <p:cNvSpPr>
            <a:spLocks noGrp="1"/>
          </p:cNvSpPr>
          <p:nvPr>
            <p:ph type="sldNum" sz="quarter" idx="10"/>
          </p:nvPr>
        </p:nvSpPr>
        <p:spPr/>
        <p:txBody>
          <a:bodyPr/>
          <a:lstStyle/>
          <a:p>
            <a:fld id="{13F005EB-22FB-4FDC-8C6B-5A1CCF96C6D1}" type="slidenum">
              <a:rPr lang="en-US" smtClean="0"/>
              <a:t>28</a:t>
            </a:fld>
            <a:endParaRPr lang="en-US" dirty="0"/>
          </a:p>
        </p:txBody>
      </p:sp>
    </p:spTree>
    <p:extLst>
      <p:ext uri="{BB962C8B-B14F-4D97-AF65-F5344CB8AC3E}">
        <p14:creationId xmlns:p14="http://schemas.microsoft.com/office/powerpoint/2010/main" val="67389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08C9D-ACCE-DABB-D05F-B20093E1F7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01019-E6E8-CD9D-AF2A-94697AC22D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E738CC-70FF-A8A0-25AA-E44AAB4F930E}"/>
              </a:ext>
            </a:extLst>
          </p:cNvPr>
          <p:cNvSpPr>
            <a:spLocks noGrp="1"/>
          </p:cNvSpPr>
          <p:nvPr>
            <p:ph type="body" idx="1"/>
          </p:nvPr>
        </p:nvSpPr>
        <p:spPr/>
        <p:txBody>
          <a:bodyPr/>
          <a:lstStyle/>
          <a:p>
            <a:r>
              <a:rPr lang="en-US" b="1" dirty="0"/>
              <a:t>PROBLEM</a:t>
            </a:r>
          </a:p>
          <a:p>
            <a:pPr lvl="1"/>
            <a:r>
              <a:rPr lang="en-US" dirty="0"/>
              <a:t>Our survey and the resulting synthesis confirmed this hunch.</a:t>
            </a:r>
          </a:p>
          <a:p>
            <a:pPr lvl="1"/>
            <a:r>
              <a:rPr lang="en-US" dirty="0"/>
              <a:t>There was no ONE solution that people sought with their problems or ideas</a:t>
            </a:r>
          </a:p>
          <a:p>
            <a:pPr lvl="1"/>
            <a:r>
              <a:rPr lang="en-US" dirty="0"/>
              <a:t>Currently people are using whatever means they have based on their own experiences, that work well for them</a:t>
            </a:r>
          </a:p>
          <a:p>
            <a:endParaRPr lang="en-US" b="1" dirty="0"/>
          </a:p>
          <a:p>
            <a:r>
              <a:rPr lang="en-US" b="1" dirty="0"/>
              <a:t>OPPORTUNITY</a:t>
            </a:r>
          </a:p>
          <a:p>
            <a:pPr lvl="1"/>
            <a:r>
              <a:rPr lang="en-US" dirty="0"/>
              <a:t>We also know that there will need to be a lot of communication around the new solution, as well as an annual training element, so that all employees know about this solution and how to use it.</a:t>
            </a:r>
          </a:p>
        </p:txBody>
      </p:sp>
      <p:sp>
        <p:nvSpPr>
          <p:cNvPr id="4" name="Slide Number Placeholder 3">
            <a:extLst>
              <a:ext uri="{FF2B5EF4-FFF2-40B4-BE49-F238E27FC236}">
                <a16:creationId xmlns:a16="http://schemas.microsoft.com/office/drawing/2014/main" id="{948986B8-8A5F-BA21-A805-FB9A213E4C07}"/>
              </a:ext>
            </a:extLst>
          </p:cNvPr>
          <p:cNvSpPr>
            <a:spLocks noGrp="1"/>
          </p:cNvSpPr>
          <p:nvPr>
            <p:ph type="sldNum" sz="quarter" idx="10"/>
          </p:nvPr>
        </p:nvSpPr>
        <p:spPr/>
        <p:txBody>
          <a:bodyPr/>
          <a:lstStyle/>
          <a:p>
            <a:fld id="{13F005EB-22FB-4FDC-8C6B-5A1CCF96C6D1}" type="slidenum">
              <a:rPr lang="en-US" smtClean="0"/>
              <a:t>29</a:t>
            </a:fld>
            <a:endParaRPr lang="en-US" dirty="0"/>
          </a:p>
        </p:txBody>
      </p:sp>
    </p:spTree>
    <p:extLst>
      <p:ext uri="{BB962C8B-B14F-4D97-AF65-F5344CB8AC3E}">
        <p14:creationId xmlns:p14="http://schemas.microsoft.com/office/powerpoint/2010/main" val="311040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7F19B-E51A-A6F2-1FF0-252EC25E08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CB7ED5-CA06-9075-FBEE-8AA59750E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F52105-B501-6053-4D5A-297BC07AC257}"/>
              </a:ext>
            </a:extLst>
          </p:cNvPr>
          <p:cNvSpPr>
            <a:spLocks noGrp="1"/>
          </p:cNvSpPr>
          <p:nvPr>
            <p:ph type="body" idx="1"/>
          </p:nvPr>
        </p:nvSpPr>
        <p:spPr/>
        <p:txBody>
          <a:bodyPr/>
          <a:lstStyle/>
          <a:p>
            <a:r>
              <a:rPr lang="en-US" b="1" dirty="0"/>
              <a:t>PROBLEM</a:t>
            </a:r>
          </a:p>
          <a:p>
            <a:pPr lvl="1"/>
            <a:r>
              <a:rPr lang="en-US" dirty="0"/>
              <a:t>Our survey and the resulting synthesis confirmed this hunch.</a:t>
            </a:r>
          </a:p>
          <a:p>
            <a:pPr lvl="1"/>
            <a:r>
              <a:rPr lang="en-US" dirty="0"/>
              <a:t>There was no ONE solution that people sought with their problems or ideas</a:t>
            </a:r>
          </a:p>
          <a:p>
            <a:pPr lvl="1"/>
            <a:r>
              <a:rPr lang="en-US" dirty="0"/>
              <a:t>Currently people are using whatever means they have based on their own experiences, that work well for them</a:t>
            </a:r>
          </a:p>
          <a:p>
            <a:endParaRPr lang="en-US" b="1" dirty="0"/>
          </a:p>
          <a:p>
            <a:r>
              <a:rPr lang="en-US" b="1" dirty="0"/>
              <a:t>OPPORTUNITY</a:t>
            </a:r>
          </a:p>
          <a:p>
            <a:pPr lvl="1"/>
            <a:r>
              <a:rPr lang="en-US" dirty="0"/>
              <a:t>We also know that there will need to be a lot of communication around the new solution, as well as an annual training element, so that all employees know about this solution and how to use it.</a:t>
            </a:r>
          </a:p>
        </p:txBody>
      </p:sp>
      <p:sp>
        <p:nvSpPr>
          <p:cNvPr id="4" name="Slide Number Placeholder 3">
            <a:extLst>
              <a:ext uri="{FF2B5EF4-FFF2-40B4-BE49-F238E27FC236}">
                <a16:creationId xmlns:a16="http://schemas.microsoft.com/office/drawing/2014/main" id="{FE511897-F930-DCD4-569B-AC67C6012834}"/>
              </a:ext>
            </a:extLst>
          </p:cNvPr>
          <p:cNvSpPr>
            <a:spLocks noGrp="1"/>
          </p:cNvSpPr>
          <p:nvPr>
            <p:ph type="sldNum" sz="quarter" idx="10"/>
          </p:nvPr>
        </p:nvSpPr>
        <p:spPr/>
        <p:txBody>
          <a:bodyPr/>
          <a:lstStyle/>
          <a:p>
            <a:fld id="{13F005EB-22FB-4FDC-8C6B-5A1CCF96C6D1}" type="slidenum">
              <a:rPr lang="en-US" smtClean="0"/>
              <a:t>30</a:t>
            </a:fld>
            <a:endParaRPr lang="en-US" dirty="0"/>
          </a:p>
        </p:txBody>
      </p:sp>
    </p:spTree>
    <p:extLst>
      <p:ext uri="{BB962C8B-B14F-4D97-AF65-F5344CB8AC3E}">
        <p14:creationId xmlns:p14="http://schemas.microsoft.com/office/powerpoint/2010/main" val="1343132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2</a:t>
            </a:fld>
            <a:endParaRPr lang="en-US" dirty="0"/>
          </a:p>
        </p:txBody>
      </p:sp>
    </p:spTree>
    <p:extLst>
      <p:ext uri="{BB962C8B-B14F-4D97-AF65-F5344CB8AC3E}">
        <p14:creationId xmlns:p14="http://schemas.microsoft.com/office/powerpoint/2010/main" val="22167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3</a:t>
            </a:fld>
            <a:endParaRPr lang="en-US" dirty="0"/>
          </a:p>
        </p:txBody>
      </p:sp>
    </p:spTree>
    <p:extLst>
      <p:ext uri="{BB962C8B-B14F-4D97-AF65-F5344CB8AC3E}">
        <p14:creationId xmlns:p14="http://schemas.microsoft.com/office/powerpoint/2010/main" val="1481146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5</a:t>
            </a:fld>
            <a:endParaRPr lang="en-US" dirty="0"/>
          </a:p>
        </p:txBody>
      </p:sp>
    </p:spTree>
    <p:extLst>
      <p:ext uri="{BB962C8B-B14F-4D97-AF65-F5344CB8AC3E}">
        <p14:creationId xmlns:p14="http://schemas.microsoft.com/office/powerpoint/2010/main" val="1844345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D420C-7872-8BCB-B966-492BA3A1F9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92AF4-C24A-0203-B096-C7C1201F27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E78EB5-F2D7-8389-9F26-BDBF43480E93}"/>
              </a:ext>
            </a:extLst>
          </p:cNvPr>
          <p:cNvSpPr>
            <a:spLocks noGrp="1"/>
          </p:cNvSpPr>
          <p:nvPr>
            <p:ph type="body" idx="1"/>
          </p:nvPr>
        </p:nvSpPr>
        <p:spPr/>
        <p:txBody>
          <a:bodyPr/>
          <a:lstStyle/>
          <a:p>
            <a:r>
              <a:rPr lang="en-US" b="1" dirty="0"/>
              <a:t>PROBLEM</a:t>
            </a:r>
          </a:p>
          <a:p>
            <a:pPr lvl="1"/>
            <a:r>
              <a:rPr lang="en-US" dirty="0"/>
              <a:t>Our survey and the resulting synthesis confirmed this hunch.</a:t>
            </a:r>
          </a:p>
          <a:p>
            <a:pPr lvl="1"/>
            <a:r>
              <a:rPr lang="en-US" dirty="0"/>
              <a:t>There was no ONE solution that people sought with their problems or ideas</a:t>
            </a:r>
          </a:p>
          <a:p>
            <a:pPr lvl="1"/>
            <a:r>
              <a:rPr lang="en-US" dirty="0"/>
              <a:t>Currently people are using whatever means they have based on their own experiences, that work well for them</a:t>
            </a:r>
          </a:p>
          <a:p>
            <a:endParaRPr lang="en-US" b="1" dirty="0"/>
          </a:p>
          <a:p>
            <a:r>
              <a:rPr lang="en-US" b="1" dirty="0"/>
              <a:t>OPPORTUNITY</a:t>
            </a:r>
          </a:p>
          <a:p>
            <a:pPr lvl="1"/>
            <a:r>
              <a:rPr lang="en-US" dirty="0"/>
              <a:t>We also know that there will need to be a lot of communication around the new solution, as well as an annual training element, so that all employees know about this solution and how to use it.</a:t>
            </a:r>
          </a:p>
        </p:txBody>
      </p:sp>
      <p:sp>
        <p:nvSpPr>
          <p:cNvPr id="4" name="Slide Number Placeholder 3">
            <a:extLst>
              <a:ext uri="{FF2B5EF4-FFF2-40B4-BE49-F238E27FC236}">
                <a16:creationId xmlns:a16="http://schemas.microsoft.com/office/drawing/2014/main" id="{75244616-7ED4-AAA0-B762-5F03FCB8FA86}"/>
              </a:ext>
            </a:extLst>
          </p:cNvPr>
          <p:cNvSpPr>
            <a:spLocks noGrp="1"/>
          </p:cNvSpPr>
          <p:nvPr>
            <p:ph type="sldNum" sz="quarter" idx="10"/>
          </p:nvPr>
        </p:nvSpPr>
        <p:spPr/>
        <p:txBody>
          <a:bodyPr/>
          <a:lstStyle/>
          <a:p>
            <a:fld id="{13F005EB-22FB-4FDC-8C6B-5A1CCF96C6D1}" type="slidenum">
              <a:rPr lang="en-US" smtClean="0"/>
              <a:t>9</a:t>
            </a:fld>
            <a:endParaRPr lang="en-US" dirty="0"/>
          </a:p>
        </p:txBody>
      </p:sp>
    </p:spTree>
    <p:extLst>
      <p:ext uri="{BB962C8B-B14F-4D97-AF65-F5344CB8AC3E}">
        <p14:creationId xmlns:p14="http://schemas.microsoft.com/office/powerpoint/2010/main" val="2571974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10</a:t>
            </a:fld>
            <a:endParaRPr lang="en-US" dirty="0"/>
          </a:p>
        </p:txBody>
      </p:sp>
    </p:spTree>
    <p:extLst>
      <p:ext uri="{BB962C8B-B14F-4D97-AF65-F5344CB8AC3E}">
        <p14:creationId xmlns:p14="http://schemas.microsoft.com/office/powerpoint/2010/main" val="22348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11</a:t>
            </a:fld>
            <a:endParaRPr lang="en-US" dirty="0"/>
          </a:p>
        </p:txBody>
      </p:sp>
    </p:spTree>
    <p:extLst>
      <p:ext uri="{BB962C8B-B14F-4D97-AF65-F5344CB8AC3E}">
        <p14:creationId xmlns:p14="http://schemas.microsoft.com/office/powerpoint/2010/main" val="338172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12</a:t>
            </a:fld>
            <a:endParaRPr lang="en-US" dirty="0"/>
          </a:p>
        </p:txBody>
      </p:sp>
    </p:spTree>
    <p:extLst>
      <p:ext uri="{BB962C8B-B14F-4D97-AF65-F5344CB8AC3E}">
        <p14:creationId xmlns:p14="http://schemas.microsoft.com/office/powerpoint/2010/main" val="2005199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 Even though TOS folks routinely support the implementation of solution ideas, they can also have ideas of their own to improve how they deliver, support, etc.</a:t>
            </a:r>
          </a:p>
          <a:p>
            <a:pPr lvl="1"/>
            <a:r>
              <a:rPr lang="en-US" dirty="0"/>
              <a:t>- They will ask their manager or someone else they know who might be able to point them in the right direction.</a:t>
            </a:r>
          </a:p>
          <a:p>
            <a:pPr lvl="1"/>
            <a:r>
              <a:rPr lang="en-US" dirty="0"/>
              <a:t>- They may submit a request via some BL specific process whereby it’s not managed well and therefore doesn’t provide timely responses.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 We know all of this based on our survey synthesis.</a:t>
            </a:r>
          </a:p>
        </p:txBody>
      </p:sp>
      <p:sp>
        <p:nvSpPr>
          <p:cNvPr id="4" name="Slide Number Placeholder 3"/>
          <p:cNvSpPr>
            <a:spLocks noGrp="1"/>
          </p:cNvSpPr>
          <p:nvPr>
            <p:ph type="sldNum" sz="quarter" idx="10"/>
          </p:nvPr>
        </p:nvSpPr>
        <p:spPr/>
        <p:txBody>
          <a:bodyPr/>
          <a:lstStyle/>
          <a:p>
            <a:fld id="{13F005EB-22FB-4FDC-8C6B-5A1CCF96C6D1}" type="slidenum">
              <a:rPr lang="en-US" smtClean="0"/>
              <a:t>14</a:t>
            </a:fld>
            <a:endParaRPr lang="en-US" dirty="0"/>
          </a:p>
        </p:txBody>
      </p:sp>
    </p:spTree>
    <p:extLst>
      <p:ext uri="{BB962C8B-B14F-4D97-AF65-F5344CB8AC3E}">
        <p14:creationId xmlns:p14="http://schemas.microsoft.com/office/powerpoint/2010/main" val="12238889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ption 1">
    <p:spTree>
      <p:nvGrpSpPr>
        <p:cNvPr id="1" name=""/>
        <p:cNvGrpSpPr/>
        <p:nvPr/>
      </p:nvGrpSpPr>
      <p:grpSpPr>
        <a:xfrm>
          <a:off x="0" y="0"/>
          <a:ext cx="0" cy="0"/>
          <a:chOff x="0" y="0"/>
          <a:chExt cx="0" cy="0"/>
        </a:xfrm>
      </p:grpSpPr>
      <p:grpSp>
        <p:nvGrpSpPr>
          <p:cNvPr id="13" name="Group 12"/>
          <p:cNvGrpSpPr/>
          <p:nvPr userDrawn="1"/>
        </p:nvGrpSpPr>
        <p:grpSpPr>
          <a:xfrm>
            <a:off x="0" y="-22043"/>
            <a:ext cx="9144000" cy="6194243"/>
            <a:chOff x="0" y="-22043"/>
            <a:chExt cx="9144000" cy="6194243"/>
          </a:xfrm>
        </p:grpSpPr>
        <p:sp>
          <p:nvSpPr>
            <p:cNvPr id="14" name="Rectangle 13"/>
            <p:cNvSpPr/>
            <p:nvPr userDrawn="1"/>
          </p:nvSpPr>
          <p:spPr>
            <a:xfrm>
              <a:off x="0" y="0"/>
              <a:ext cx="9144000" cy="6172200"/>
            </a:xfrm>
            <a:prstGeom prst="rect">
              <a:avLst/>
            </a:prstGeom>
            <a:gradFill>
              <a:gsLst>
                <a:gs pos="0">
                  <a:srgbClr val="0C2074"/>
                </a:gs>
                <a:gs pos="100000">
                  <a:srgbClr val="0C207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5" name="Group 14"/>
            <p:cNvGrpSpPr/>
            <p:nvPr userDrawn="1"/>
          </p:nvGrpSpPr>
          <p:grpSpPr>
            <a:xfrm>
              <a:off x="0" y="-22043"/>
              <a:ext cx="3116640" cy="5974110"/>
              <a:chOff x="0" y="-22043"/>
              <a:chExt cx="3116640" cy="5974110"/>
            </a:xfrm>
          </p:grpSpPr>
          <p:cxnSp>
            <p:nvCxnSpPr>
              <p:cNvPr id="16" name="Straight Connector 15"/>
              <p:cNvCxnSpPr/>
              <p:nvPr userDrawn="1"/>
            </p:nvCxnSpPr>
            <p:spPr>
              <a:xfrm>
                <a:off x="787401" y="1718735"/>
                <a:ext cx="0" cy="4233332"/>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H="1">
                <a:off x="770467" y="5920923"/>
                <a:ext cx="320040"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rot="16200000" flipH="1">
                <a:off x="907816" y="5782691"/>
                <a:ext cx="320040"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flipH="1">
                <a:off x="0" y="5651923"/>
                <a:ext cx="1090507"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n w="38100">
                    <a:solidFill>
                      <a:schemeClr val="tx1"/>
                    </a:solidFill>
                  </a:ln>
                </a:endParaRPr>
              </a:p>
            </p:txBody>
          </p:sp>
        </p:grpSp>
      </p:grpSp>
      <p:sp>
        <p:nvSpPr>
          <p:cNvPr id="8" name="Text Placeholder 2"/>
          <p:cNvSpPr>
            <a:spLocks noGrp="1"/>
          </p:cNvSpPr>
          <p:nvPr userDrawn="1">
            <p:ph type="body" idx="10"/>
          </p:nvPr>
        </p:nvSpPr>
        <p:spPr>
          <a:xfrm>
            <a:off x="3352800" y="2906714"/>
            <a:ext cx="5334000"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itle 1"/>
          <p:cNvSpPr>
            <a:spLocks noGrp="1"/>
          </p:cNvSpPr>
          <p:nvPr userDrawn="1">
            <p:ph type="title" hasCustomPrompt="1"/>
          </p:nvPr>
        </p:nvSpPr>
        <p:spPr>
          <a:xfrm>
            <a:off x="3352800" y="1777790"/>
            <a:ext cx="5334000" cy="982662"/>
          </a:xfrm>
        </p:spPr>
        <p:txBody>
          <a:bodyPr anchor="b" anchorCtr="0">
            <a:normAutofit/>
          </a:bodyPr>
          <a:lstStyle>
            <a:lvl1pPr algn="l">
              <a:defRPr sz="3200" b="1" cap="none">
                <a:solidFill>
                  <a:schemeClr val="bg1"/>
                </a:solidFill>
              </a:defRPr>
            </a:lvl1pPr>
          </a:lstStyle>
          <a:p>
            <a:r>
              <a:rPr lang="en-US" dirty="0"/>
              <a:t>Click to edit master title style</a:t>
            </a:r>
          </a:p>
        </p:txBody>
      </p:sp>
      <p:sp>
        <p:nvSpPr>
          <p:cNvPr id="11" name="Text Placeholder 2"/>
          <p:cNvSpPr>
            <a:spLocks noGrp="1"/>
          </p:cNvSpPr>
          <p:nvPr userDrawn="1">
            <p:ph type="body" idx="12"/>
          </p:nvPr>
        </p:nvSpPr>
        <p:spPr>
          <a:xfrm>
            <a:off x="3333750" y="5021264"/>
            <a:ext cx="5334000" cy="341656"/>
          </a:xfrm>
        </p:spPr>
        <p:txBody>
          <a:bodyPr anchor="t" anchorCtr="0"/>
          <a:lstStyle>
            <a:lvl1pPr marL="0" indent="0">
              <a:buNone/>
              <a:defRPr sz="1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2" name="Text Placeholder 2"/>
          <p:cNvSpPr>
            <a:spLocks noGrp="1"/>
          </p:cNvSpPr>
          <p:nvPr userDrawn="1">
            <p:ph type="body" idx="13"/>
          </p:nvPr>
        </p:nvSpPr>
        <p:spPr>
          <a:xfrm>
            <a:off x="3333750" y="5363819"/>
            <a:ext cx="5334000" cy="341656"/>
          </a:xfrm>
        </p:spPr>
        <p:txBody>
          <a:bodyPr anchor="t" anchorCtr="0"/>
          <a:lstStyle>
            <a:lvl1pPr marL="0" indent="0">
              <a:buNone/>
              <a:defRPr sz="1600" i="1">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7200" y="6386667"/>
            <a:ext cx="1143000" cy="285442"/>
          </a:xfrm>
          <a:prstGeom prst="rect">
            <a:avLst/>
          </a:prstGeom>
          <a:noFill/>
        </p:spPr>
      </p:pic>
    </p:spTree>
    <p:extLst>
      <p:ext uri="{BB962C8B-B14F-4D97-AF65-F5344CB8AC3E}">
        <p14:creationId xmlns:p14="http://schemas.microsoft.com/office/powerpoint/2010/main" val="2578851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2544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917700"/>
            <a:ext cx="8229600" cy="40258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566683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4520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3931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9513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p:nvPr>
        </p:nvSpPr>
        <p:spPr>
          <a:xfrm>
            <a:off x="4645152"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2"/>
          </p:nvPr>
        </p:nvSpPr>
        <p:spPr>
          <a:xfrm>
            <a:off x="457200" y="3124200"/>
            <a:ext cx="8229600" cy="291084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2210736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0183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6166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3730757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3019099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ption 2">
    <p:spTree>
      <p:nvGrpSpPr>
        <p:cNvPr id="1" name=""/>
        <p:cNvGrpSpPr/>
        <p:nvPr/>
      </p:nvGrpSpPr>
      <p:grpSpPr>
        <a:xfrm>
          <a:off x="0" y="0"/>
          <a:ext cx="0" cy="0"/>
          <a:chOff x="0" y="0"/>
          <a:chExt cx="0" cy="0"/>
        </a:xfrm>
      </p:grpSpPr>
      <p:grpSp>
        <p:nvGrpSpPr>
          <p:cNvPr id="18" name="Group 17"/>
          <p:cNvGrpSpPr/>
          <p:nvPr userDrawn="1"/>
        </p:nvGrpSpPr>
        <p:grpSpPr>
          <a:xfrm>
            <a:off x="8467" y="-22043"/>
            <a:ext cx="8617372" cy="5974110"/>
            <a:chOff x="0" y="-30510"/>
            <a:chExt cx="8617372" cy="5974110"/>
          </a:xfrm>
        </p:grpSpPr>
        <p:cxnSp>
          <p:nvCxnSpPr>
            <p:cNvPr id="19" name="Straight Connector 18"/>
            <p:cNvCxnSpPr/>
            <p:nvPr userDrawn="1"/>
          </p:nvCxnSpPr>
          <p:spPr>
            <a:xfrm>
              <a:off x="6288133" y="1710268"/>
              <a:ext cx="0" cy="4233332"/>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6271199" y="5912456"/>
              <a:ext cx="320040" cy="0"/>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rot="16200000" flipH="1">
              <a:off x="6408548" y="5774224"/>
              <a:ext cx="320040" cy="0"/>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0" y="5643456"/>
              <a:ext cx="6591240" cy="0"/>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sp>
          <p:nvSpPr>
            <p:cNvPr id="33" name="Right Arrow Callout 12"/>
            <p:cNvSpPr/>
            <p:nvPr userDrawn="1"/>
          </p:nvSpPr>
          <p:spPr>
            <a:xfrm rot="16200000" flipH="1">
              <a:off x="5830366" y="404397"/>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6" name="Title 1"/>
          <p:cNvSpPr>
            <a:spLocks noGrp="1"/>
          </p:cNvSpPr>
          <p:nvPr>
            <p:ph type="title" hasCustomPrompt="1"/>
          </p:nvPr>
        </p:nvSpPr>
        <p:spPr>
          <a:xfrm>
            <a:off x="457200" y="968828"/>
            <a:ext cx="5659438" cy="1362075"/>
          </a:xfrm>
        </p:spPr>
        <p:txBody>
          <a:bodyPr anchor="b" anchorCtr="0">
            <a:normAutofit/>
          </a:bodyPr>
          <a:lstStyle>
            <a:lvl1pPr algn="l">
              <a:defRPr sz="3600" b="1" cap="none"/>
            </a:lvl1pPr>
          </a:lstStyle>
          <a:p>
            <a:r>
              <a:rPr lang="en-US" dirty="0"/>
              <a:t>Click to edit master title style</a:t>
            </a:r>
          </a:p>
        </p:txBody>
      </p:sp>
      <p:sp>
        <p:nvSpPr>
          <p:cNvPr id="7" name="Text Placeholder 2"/>
          <p:cNvSpPr>
            <a:spLocks noGrp="1"/>
          </p:cNvSpPr>
          <p:nvPr>
            <p:ph type="body" idx="1"/>
          </p:nvPr>
        </p:nvSpPr>
        <p:spPr>
          <a:xfrm>
            <a:off x="457200" y="2601914"/>
            <a:ext cx="5659438"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Text Placeholder 2"/>
          <p:cNvSpPr>
            <a:spLocks noGrp="1"/>
          </p:cNvSpPr>
          <p:nvPr>
            <p:ph type="body" idx="12"/>
          </p:nvPr>
        </p:nvSpPr>
        <p:spPr>
          <a:xfrm>
            <a:off x="400050" y="4800600"/>
            <a:ext cx="5334000" cy="341656"/>
          </a:xfrm>
        </p:spPr>
        <p:txBody>
          <a:bodyPr anchor="t" anchorCtr="0"/>
          <a:lstStyle>
            <a:lvl1pPr marL="0" indent="0">
              <a:buNone/>
              <a:defRPr sz="18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2"/>
          <p:cNvSpPr>
            <a:spLocks noGrp="1"/>
          </p:cNvSpPr>
          <p:nvPr>
            <p:ph type="body" idx="13"/>
          </p:nvPr>
        </p:nvSpPr>
        <p:spPr>
          <a:xfrm>
            <a:off x="400050" y="5143155"/>
            <a:ext cx="5334000" cy="341656"/>
          </a:xfrm>
        </p:spPr>
        <p:txBody>
          <a:bodyPr anchor="t" anchorCtr="0"/>
          <a:lstStyle>
            <a:lvl1pPr marL="0" indent="0">
              <a:buNone/>
              <a:defRPr sz="1600" i="1">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7200" y="6386667"/>
            <a:ext cx="1143000" cy="285442"/>
          </a:xfrm>
          <a:prstGeom prst="rect">
            <a:avLst/>
          </a:prstGeom>
          <a:noFill/>
        </p:spPr>
      </p:pic>
    </p:spTree>
    <p:extLst>
      <p:ext uri="{BB962C8B-B14F-4D97-AF65-F5344CB8AC3E}">
        <p14:creationId xmlns:p14="http://schemas.microsoft.com/office/powerpoint/2010/main" val="1959405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89248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4123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3646449"/>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77062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16151"/>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4332249"/>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2"/>
          <p:cNvSpPr>
            <a:spLocks noGrp="1"/>
          </p:cNvSpPr>
          <p:nvPr>
            <p:ph type="body" idx="12"/>
          </p:nvPr>
        </p:nvSpPr>
        <p:spPr>
          <a:xfrm>
            <a:off x="457200" y="3584691"/>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3674832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tatement/quote slide">
    <p:spTree>
      <p:nvGrpSpPr>
        <p:cNvPr id="1" name=""/>
        <p:cNvGrpSpPr/>
        <p:nvPr/>
      </p:nvGrpSpPr>
      <p:grpSpPr>
        <a:xfrm>
          <a:off x="0" y="0"/>
          <a:ext cx="0" cy="0"/>
          <a:chOff x="0" y="0"/>
          <a:chExt cx="0" cy="0"/>
        </a:xfrm>
      </p:grpSpPr>
      <p:sp>
        <p:nvSpPr>
          <p:cNvPr id="7" name="Text Placeholder 2"/>
          <p:cNvSpPr>
            <a:spLocks noGrp="1"/>
          </p:cNvSpPr>
          <p:nvPr userDrawn="1">
            <p:ph type="body" idx="10"/>
          </p:nvPr>
        </p:nvSpPr>
        <p:spPr>
          <a:xfrm>
            <a:off x="3352800" y="2725948"/>
            <a:ext cx="5334000"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Title 1"/>
          <p:cNvSpPr>
            <a:spLocks noGrp="1"/>
          </p:cNvSpPr>
          <p:nvPr userDrawn="1">
            <p:ph type="title" hasCustomPrompt="1"/>
          </p:nvPr>
        </p:nvSpPr>
        <p:spPr>
          <a:xfrm>
            <a:off x="3352800" y="1760538"/>
            <a:ext cx="5334000" cy="982662"/>
          </a:xfrm>
        </p:spPr>
        <p:txBody>
          <a:bodyPr anchor="b" anchorCtr="0">
            <a:normAutofit/>
          </a:bodyPr>
          <a:lstStyle>
            <a:lvl1pPr algn="l">
              <a:defRPr sz="3200" b="1" cap="none"/>
            </a:lvl1pPr>
          </a:lstStyle>
          <a:p>
            <a:r>
              <a:rPr lang="en-US" dirty="0"/>
              <a:t>Click to edit master title style</a:t>
            </a:r>
          </a:p>
        </p:txBody>
      </p:sp>
      <p:grpSp>
        <p:nvGrpSpPr>
          <p:cNvPr id="2" name="Group 1"/>
          <p:cNvGrpSpPr/>
          <p:nvPr userDrawn="1"/>
        </p:nvGrpSpPr>
        <p:grpSpPr>
          <a:xfrm>
            <a:off x="0" y="-22043"/>
            <a:ext cx="3116640" cy="5974110"/>
            <a:chOff x="0" y="-22043"/>
            <a:chExt cx="3116640" cy="5974110"/>
          </a:xfrm>
        </p:grpSpPr>
        <p:cxnSp>
          <p:nvCxnSpPr>
            <p:cNvPr id="56" name="Straight Connector 55"/>
            <p:cNvCxnSpPr/>
            <p:nvPr userDrawn="1"/>
          </p:nvCxnSpPr>
          <p:spPr>
            <a:xfrm>
              <a:off x="787401" y="1718735"/>
              <a:ext cx="0" cy="4233332"/>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770467" y="5920923"/>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16200000" flipH="1">
              <a:off x="907816" y="5782691"/>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0" y="5651923"/>
              <a:ext cx="1090507"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67B2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Tree>
    <p:extLst>
      <p:ext uri="{BB962C8B-B14F-4D97-AF65-F5344CB8AC3E}">
        <p14:creationId xmlns:p14="http://schemas.microsoft.com/office/powerpoint/2010/main" val="10438249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Specialty 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817649" y="1382750"/>
            <a:ext cx="5508702" cy="4560849"/>
          </a:xfrm>
        </p:spPr>
        <p:txBody>
          <a:bodyPr/>
          <a:lstStyle>
            <a:lvl1pPr marL="9144" indent="0">
              <a:buFontTx/>
              <a:buNone/>
              <a:defRPr/>
            </a:lvl1pPr>
            <a:lvl2pPr marL="320040" indent="0">
              <a:buFontTx/>
              <a:buNone/>
              <a:defRPr/>
            </a:lvl2pPr>
            <a:lvl3pPr marL="740664" indent="0">
              <a:buFontTx/>
              <a:buNone/>
              <a:defRPr/>
            </a:lvl3pPr>
            <a:lvl4pPr marL="1106424" indent="0">
              <a:buFontTx/>
              <a:buNone/>
              <a:defRPr/>
            </a:lvl4pPr>
            <a:lvl5pPr marL="1472184"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8723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ecialty biography">
    <p:spTree>
      <p:nvGrpSpPr>
        <p:cNvPr id="1" name=""/>
        <p:cNvGrpSpPr/>
        <p:nvPr/>
      </p:nvGrpSpPr>
      <p:grpSpPr>
        <a:xfrm>
          <a:off x="0" y="0"/>
          <a:ext cx="0" cy="0"/>
          <a:chOff x="0" y="0"/>
          <a:chExt cx="0" cy="0"/>
        </a:xfrm>
      </p:grpSpPr>
      <p:sp>
        <p:nvSpPr>
          <p:cNvPr id="2" name="Title 1"/>
          <p:cNvSpPr>
            <a:spLocks noGrp="1"/>
          </p:cNvSpPr>
          <p:nvPr>
            <p:ph type="title"/>
          </p:nvPr>
        </p:nvSpPr>
        <p:spPr>
          <a:xfrm>
            <a:off x="2743200" y="618172"/>
            <a:ext cx="5943600" cy="801688"/>
          </a:xfrm>
        </p:spPr>
        <p:txBody>
          <a:bodyPr>
            <a:normAutofit/>
          </a:bodyPr>
          <a:lstStyle>
            <a:lvl1pPr>
              <a:defRPr sz="2200"/>
            </a:lvl1pPr>
          </a:lstStyle>
          <a:p>
            <a:r>
              <a:rPr lang="en-US" dirty="0"/>
              <a:t>Click to edit Master title style</a:t>
            </a:r>
          </a:p>
        </p:txBody>
      </p:sp>
      <p:sp>
        <p:nvSpPr>
          <p:cNvPr id="3" name="Content Placeholder 2"/>
          <p:cNvSpPr>
            <a:spLocks noGrp="1"/>
          </p:cNvSpPr>
          <p:nvPr>
            <p:ph sz="half" idx="1"/>
          </p:nvPr>
        </p:nvSpPr>
        <p:spPr>
          <a:xfrm>
            <a:off x="2743200" y="1417852"/>
            <a:ext cx="5943600" cy="1828800"/>
          </a:xfrm>
        </p:spPr>
        <p:txBody>
          <a:bodyPr/>
          <a:lstStyle>
            <a:lvl1pPr>
              <a:defRPr sz="1800"/>
            </a:lvl1pPr>
            <a:lvl2pPr>
              <a:defRPr sz="1600"/>
            </a:lvl2pPr>
            <a:lvl3pPr>
              <a:defRPr sz="1400"/>
            </a:lvl3pPr>
            <a:lvl4pPr>
              <a:defRPr sz="12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0"/>
          </p:nvPr>
        </p:nvSpPr>
        <p:spPr>
          <a:xfrm>
            <a:off x="457200" y="1022793"/>
            <a:ext cx="2209800" cy="2170112"/>
          </a:xfrm>
        </p:spPr>
        <p:txBody>
          <a:bodyPr/>
          <a:lstStyle>
            <a:lvl1pPr marL="9144" indent="0">
              <a:buFontTx/>
              <a:buNone/>
              <a:defRPr/>
            </a:lvl1pPr>
          </a:lstStyle>
          <a:p>
            <a:endParaRPr lang="en-US" dirty="0"/>
          </a:p>
        </p:txBody>
      </p:sp>
      <p:sp>
        <p:nvSpPr>
          <p:cNvPr id="10" name="Content Placeholder 2"/>
          <p:cNvSpPr>
            <a:spLocks noGrp="1"/>
          </p:cNvSpPr>
          <p:nvPr>
            <p:ph sz="half" idx="11"/>
          </p:nvPr>
        </p:nvSpPr>
        <p:spPr>
          <a:xfrm>
            <a:off x="2743200" y="4106260"/>
            <a:ext cx="5943600" cy="1828800"/>
          </a:xfrm>
        </p:spPr>
        <p:txBody>
          <a:bodyPr/>
          <a:lstStyle>
            <a:lvl1pPr>
              <a:defRPr sz="1800"/>
            </a:lvl1pPr>
            <a:lvl2pPr>
              <a:defRPr sz="1600"/>
            </a:lvl2pPr>
            <a:lvl3pPr>
              <a:defRPr sz="1400"/>
            </a:lvl3pPr>
            <a:lvl4pPr>
              <a:defRPr sz="12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5"/>
          <p:cNvSpPr>
            <a:spLocks noGrp="1"/>
          </p:cNvSpPr>
          <p:nvPr>
            <p:ph type="pic" sz="quarter" idx="12"/>
          </p:nvPr>
        </p:nvSpPr>
        <p:spPr>
          <a:xfrm>
            <a:off x="457200" y="3711201"/>
            <a:ext cx="2209800" cy="2170112"/>
          </a:xfrm>
        </p:spPr>
        <p:txBody>
          <a:bodyPr/>
          <a:lstStyle>
            <a:lvl1pPr marL="9144" indent="0">
              <a:buFontTx/>
              <a:buNone/>
              <a:defRPr/>
            </a:lvl1pPr>
          </a:lstStyle>
          <a:p>
            <a:endParaRPr lang="en-US" dirty="0"/>
          </a:p>
        </p:txBody>
      </p:sp>
      <p:sp>
        <p:nvSpPr>
          <p:cNvPr id="5" name="Content Placeholder 4"/>
          <p:cNvSpPr>
            <a:spLocks noGrp="1"/>
          </p:cNvSpPr>
          <p:nvPr>
            <p:ph sz="quarter" idx="13"/>
          </p:nvPr>
        </p:nvSpPr>
        <p:spPr>
          <a:xfrm>
            <a:off x="2743200" y="3332458"/>
            <a:ext cx="5943600" cy="776288"/>
          </a:xfrm>
        </p:spPr>
        <p:txBody>
          <a:bodyPr vert="horz" lIns="0" tIns="0" rIns="0" bIns="0" rtlCol="0" anchor="b" anchorCtr="0">
            <a:normAutofit/>
          </a:bodyPr>
          <a:lstStyle>
            <a:lvl1pPr>
              <a:defRPr lang="en-US" sz="2200" b="1" smtClean="0">
                <a:solidFill>
                  <a:schemeClr val="tx1"/>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a:spcBef>
                <a:spcPct val="0"/>
              </a:spcBef>
              <a:buNone/>
            </a:pPr>
            <a:r>
              <a:rPr lang="en-US" dirty="0"/>
              <a:t>Click to edit Master text styles</a:t>
            </a:r>
          </a:p>
        </p:txBody>
      </p:sp>
    </p:spTree>
    <p:extLst>
      <p:ext uri="{BB962C8B-B14F-4D97-AF65-F5344CB8AC3E}">
        <p14:creationId xmlns:p14="http://schemas.microsoft.com/office/powerpoint/2010/main" val="36540924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ecialty Biography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Picture Placeholder 4"/>
          <p:cNvSpPr>
            <a:spLocks noGrp="1"/>
          </p:cNvSpPr>
          <p:nvPr>
            <p:ph type="pic" sz="quarter" idx="18"/>
          </p:nvPr>
        </p:nvSpPr>
        <p:spPr>
          <a:xfrm>
            <a:off x="457199" y="1371600"/>
            <a:ext cx="1106424" cy="1088136"/>
          </a:xfrm>
        </p:spPr>
        <p:txBody>
          <a:bodyPr/>
          <a:lstStyle>
            <a:lvl1pPr marL="9144" indent="0">
              <a:buFontTx/>
              <a:buNone/>
              <a:defRPr sz="1400"/>
            </a:lvl1pPr>
          </a:lstStyle>
          <a:p>
            <a:endParaRPr lang="en-US" dirty="0"/>
          </a:p>
        </p:txBody>
      </p:sp>
      <p:sp>
        <p:nvSpPr>
          <p:cNvPr id="14" name="Picture Placeholder 13"/>
          <p:cNvSpPr>
            <a:spLocks noGrp="1"/>
          </p:cNvSpPr>
          <p:nvPr>
            <p:ph type="pic" sz="quarter" idx="19"/>
          </p:nvPr>
        </p:nvSpPr>
        <p:spPr>
          <a:xfrm>
            <a:off x="457199" y="2565400"/>
            <a:ext cx="1106424" cy="1088136"/>
          </a:xfrm>
        </p:spPr>
        <p:txBody>
          <a:bodyPr/>
          <a:lstStyle>
            <a:lvl1pPr marL="9144" indent="0">
              <a:buFontTx/>
              <a:buNone/>
              <a:defRPr sz="1400"/>
            </a:lvl1pPr>
          </a:lstStyle>
          <a:p>
            <a:endParaRPr lang="en-US" dirty="0"/>
          </a:p>
        </p:txBody>
      </p:sp>
      <p:sp>
        <p:nvSpPr>
          <p:cNvPr id="16" name="Picture Placeholder 15"/>
          <p:cNvSpPr>
            <a:spLocks noGrp="1"/>
          </p:cNvSpPr>
          <p:nvPr>
            <p:ph type="pic" sz="quarter" idx="20"/>
          </p:nvPr>
        </p:nvSpPr>
        <p:spPr>
          <a:xfrm>
            <a:off x="457199" y="3759200"/>
            <a:ext cx="1106424" cy="1088136"/>
          </a:xfrm>
        </p:spPr>
        <p:txBody>
          <a:bodyPr/>
          <a:lstStyle>
            <a:lvl1pPr marL="9144" indent="0">
              <a:buFontTx/>
              <a:buNone/>
              <a:defRPr sz="1400"/>
            </a:lvl1pPr>
          </a:lstStyle>
          <a:p>
            <a:endParaRPr lang="en-US" dirty="0"/>
          </a:p>
        </p:txBody>
      </p:sp>
      <p:sp>
        <p:nvSpPr>
          <p:cNvPr id="18" name="Picture Placeholder 17"/>
          <p:cNvSpPr>
            <a:spLocks noGrp="1"/>
          </p:cNvSpPr>
          <p:nvPr>
            <p:ph type="pic" sz="quarter" idx="21"/>
          </p:nvPr>
        </p:nvSpPr>
        <p:spPr>
          <a:xfrm>
            <a:off x="457199" y="4953000"/>
            <a:ext cx="1106424" cy="1088136"/>
          </a:xfrm>
        </p:spPr>
        <p:txBody>
          <a:bodyPr/>
          <a:lstStyle>
            <a:lvl1pPr marL="9144" indent="0">
              <a:buFontTx/>
              <a:buNone/>
              <a:defRPr sz="1400"/>
            </a:lvl1pPr>
          </a:lstStyle>
          <a:p>
            <a:endParaRPr lang="en-US" dirty="0"/>
          </a:p>
        </p:txBody>
      </p:sp>
      <p:sp>
        <p:nvSpPr>
          <p:cNvPr id="20" name="Content Placeholder 19"/>
          <p:cNvSpPr>
            <a:spLocks noGrp="1"/>
          </p:cNvSpPr>
          <p:nvPr>
            <p:ph sz="quarter" idx="22"/>
          </p:nvPr>
        </p:nvSpPr>
        <p:spPr>
          <a:xfrm>
            <a:off x="1905000" y="2624328"/>
            <a:ext cx="6510528" cy="182880"/>
          </a:xfrm>
        </p:spPr>
        <p:txBody>
          <a:bodyPr lIns="0" tIns="0" rIns="0" bIns="45720" anchor="ctr"/>
          <a:lstStyle>
            <a:lvl1pPr marL="9144" indent="0">
              <a:spcAft>
                <a:spcPts val="0"/>
              </a:spcAft>
              <a:buFontTx/>
              <a:buNone/>
              <a:defRPr sz="1600" b="1">
                <a:solidFill>
                  <a:srgbClr val="0C2074"/>
                </a:solidFill>
              </a:defRPr>
            </a:lvl1pPr>
          </a:lstStyle>
          <a:p>
            <a:pPr lvl="0"/>
            <a:r>
              <a:rPr lang="en-US" dirty="0"/>
              <a:t>Click to edit Master text styles</a:t>
            </a:r>
          </a:p>
        </p:txBody>
      </p:sp>
      <p:sp>
        <p:nvSpPr>
          <p:cNvPr id="22" name="Text Placeholder 21"/>
          <p:cNvSpPr>
            <a:spLocks noGrp="1"/>
          </p:cNvSpPr>
          <p:nvPr>
            <p:ph type="body" sz="quarter" idx="23"/>
          </p:nvPr>
        </p:nvSpPr>
        <p:spPr>
          <a:xfrm>
            <a:off x="1905000" y="2825496"/>
            <a:ext cx="6510528" cy="832104"/>
          </a:xfrm>
        </p:spPr>
        <p:txBody>
          <a:bodyPr lIns="18288" tIns="0" rIns="0" bIns="0"/>
          <a:lstStyle>
            <a:lvl1pPr marL="9144" indent="0">
              <a:spcAft>
                <a:spcPts val="0"/>
              </a:spcAft>
              <a:buFontTx/>
              <a:buNone/>
              <a:defRPr sz="1400"/>
            </a:lvl1pPr>
          </a:lstStyle>
          <a:p>
            <a:pPr lvl="0"/>
            <a:r>
              <a:rPr lang="en-US" dirty="0"/>
              <a:t>Click to edit Master text styles</a:t>
            </a:r>
          </a:p>
        </p:txBody>
      </p:sp>
      <p:sp>
        <p:nvSpPr>
          <p:cNvPr id="24" name="Text Placeholder 23"/>
          <p:cNvSpPr>
            <a:spLocks noGrp="1"/>
          </p:cNvSpPr>
          <p:nvPr>
            <p:ph type="body" sz="quarter" idx="24"/>
          </p:nvPr>
        </p:nvSpPr>
        <p:spPr>
          <a:xfrm>
            <a:off x="1905000" y="3813048"/>
            <a:ext cx="6510528" cy="182880"/>
          </a:xfrm>
        </p:spPr>
        <p:txBody>
          <a:bodyPr lIns="0" tIns="0" rIns="0" bIns="45720" anchor="ctr" anchorCtr="0"/>
          <a:lstStyle>
            <a:lvl1pPr marL="9144" indent="0">
              <a:spcAft>
                <a:spcPts val="0"/>
              </a:spcAft>
              <a:buFontTx/>
              <a:buNone/>
              <a:defRPr sz="1600" b="1">
                <a:solidFill>
                  <a:srgbClr val="0C2074"/>
                </a:solidFill>
              </a:defRPr>
            </a:lvl1pPr>
          </a:lstStyle>
          <a:p>
            <a:pPr lvl="0"/>
            <a:r>
              <a:rPr lang="en-US" dirty="0"/>
              <a:t>Click to edit Master text styles</a:t>
            </a:r>
          </a:p>
        </p:txBody>
      </p:sp>
      <p:sp>
        <p:nvSpPr>
          <p:cNvPr id="26" name="Text Placeholder 25"/>
          <p:cNvSpPr>
            <a:spLocks noGrp="1"/>
          </p:cNvSpPr>
          <p:nvPr>
            <p:ph type="body" sz="quarter" idx="25"/>
          </p:nvPr>
        </p:nvSpPr>
        <p:spPr>
          <a:xfrm>
            <a:off x="1905000" y="4014216"/>
            <a:ext cx="6510528" cy="786384"/>
          </a:xfrm>
        </p:spPr>
        <p:txBody>
          <a:bodyPr lIns="18288" tIns="0" rIns="0" bIns="0"/>
          <a:lstStyle>
            <a:lvl1pPr marL="9144" indent="0">
              <a:spcAft>
                <a:spcPts val="0"/>
              </a:spcAft>
              <a:buFontTx/>
              <a:buNone/>
              <a:defRPr sz="1400"/>
            </a:lvl1pPr>
          </a:lstStyle>
          <a:p>
            <a:pPr lvl="0"/>
            <a:r>
              <a:rPr lang="en-US" dirty="0"/>
              <a:t>Click to edit Master text styles</a:t>
            </a:r>
          </a:p>
          <a:p>
            <a:pPr lvl="0"/>
            <a:endParaRPr lang="en-US" dirty="0"/>
          </a:p>
        </p:txBody>
      </p:sp>
      <p:sp>
        <p:nvSpPr>
          <p:cNvPr id="28" name="Text Placeholder 27"/>
          <p:cNvSpPr>
            <a:spLocks noGrp="1"/>
          </p:cNvSpPr>
          <p:nvPr>
            <p:ph type="body" sz="quarter" idx="26"/>
          </p:nvPr>
        </p:nvSpPr>
        <p:spPr>
          <a:xfrm>
            <a:off x="1905000" y="5010912"/>
            <a:ext cx="6510528" cy="182880"/>
          </a:xfrm>
        </p:spPr>
        <p:txBody>
          <a:bodyPr lIns="0" tIns="0" rIns="0" bIns="45720" anchor="ctr"/>
          <a:lstStyle>
            <a:lvl1pPr marL="9144" indent="0">
              <a:spcAft>
                <a:spcPts val="0"/>
              </a:spcAft>
              <a:buFontTx/>
              <a:buNone/>
              <a:defRPr sz="1600" b="1">
                <a:solidFill>
                  <a:srgbClr val="0C2074"/>
                </a:solidFill>
              </a:defRPr>
            </a:lvl1pPr>
          </a:lstStyle>
          <a:p>
            <a:pPr lvl="0"/>
            <a:r>
              <a:rPr lang="en-US" dirty="0"/>
              <a:t>Click to edit Master text styles</a:t>
            </a:r>
          </a:p>
        </p:txBody>
      </p:sp>
      <p:sp>
        <p:nvSpPr>
          <p:cNvPr id="30" name="Text Placeholder 29"/>
          <p:cNvSpPr>
            <a:spLocks noGrp="1"/>
          </p:cNvSpPr>
          <p:nvPr>
            <p:ph type="body" sz="quarter" idx="27"/>
          </p:nvPr>
        </p:nvSpPr>
        <p:spPr>
          <a:xfrm>
            <a:off x="1905000" y="5221224"/>
            <a:ext cx="6510528" cy="798576"/>
          </a:xfrm>
        </p:spPr>
        <p:txBody>
          <a:bodyPr lIns="18288" tIns="0" rIns="0" bIns="0"/>
          <a:lstStyle>
            <a:lvl1pPr marL="9144" indent="0">
              <a:spcAft>
                <a:spcPts val="0"/>
              </a:spcAft>
              <a:buFontTx/>
              <a:buNone/>
              <a:defRPr sz="1400"/>
            </a:lvl1pPr>
          </a:lstStyle>
          <a:p>
            <a:pPr lvl="0"/>
            <a:r>
              <a:rPr lang="en-US" dirty="0"/>
              <a:t>Click to edit Master text styles</a:t>
            </a:r>
          </a:p>
        </p:txBody>
      </p:sp>
      <p:sp>
        <p:nvSpPr>
          <p:cNvPr id="32" name="Text Placeholder 31"/>
          <p:cNvSpPr>
            <a:spLocks noGrp="1"/>
          </p:cNvSpPr>
          <p:nvPr>
            <p:ph type="body" sz="quarter" idx="28"/>
          </p:nvPr>
        </p:nvSpPr>
        <p:spPr>
          <a:xfrm>
            <a:off x="1901952" y="1426464"/>
            <a:ext cx="6510528" cy="182880"/>
          </a:xfrm>
        </p:spPr>
        <p:txBody>
          <a:bodyPr lIns="0" tIns="0" rIns="0" bIns="45720" anchor="ctr"/>
          <a:lstStyle>
            <a:lvl1pPr marL="9144" indent="0">
              <a:spcAft>
                <a:spcPts val="0"/>
              </a:spcAft>
              <a:buFontTx/>
              <a:buNone/>
              <a:defRPr sz="1600" b="1">
                <a:solidFill>
                  <a:srgbClr val="0C2074"/>
                </a:solidFill>
              </a:defRPr>
            </a:lvl1pPr>
            <a:lvl5pPr marL="1472184" indent="0">
              <a:buNone/>
              <a:defRPr/>
            </a:lvl5pPr>
          </a:lstStyle>
          <a:p>
            <a:pPr lvl="0"/>
            <a:r>
              <a:rPr lang="en-US" dirty="0"/>
              <a:t>Click to edit Master text styles</a:t>
            </a:r>
          </a:p>
        </p:txBody>
      </p:sp>
      <p:sp>
        <p:nvSpPr>
          <p:cNvPr id="34" name="Text Placeholder 33"/>
          <p:cNvSpPr>
            <a:spLocks noGrp="1"/>
          </p:cNvSpPr>
          <p:nvPr>
            <p:ph type="body" sz="quarter" idx="29"/>
          </p:nvPr>
        </p:nvSpPr>
        <p:spPr>
          <a:xfrm>
            <a:off x="1901952" y="1627632"/>
            <a:ext cx="6510528" cy="810768"/>
          </a:xfrm>
        </p:spPr>
        <p:txBody>
          <a:bodyPr lIns="18288" tIns="0" rIns="0" bIns="0"/>
          <a:lstStyle>
            <a:lvl1pPr marL="9144" indent="0">
              <a:spcAft>
                <a:spcPts val="100"/>
              </a:spcAft>
              <a:buFontTx/>
              <a:buNone/>
              <a:defRPr sz="1400"/>
            </a:lvl1pPr>
          </a:lstStyle>
          <a:p>
            <a:pPr lvl="0"/>
            <a:r>
              <a:rPr lang="en-US" dirty="0"/>
              <a:t>Click to edit Master text styles</a:t>
            </a:r>
          </a:p>
        </p:txBody>
      </p:sp>
    </p:spTree>
    <p:extLst>
      <p:ext uri="{BB962C8B-B14F-4D97-AF65-F5344CB8AC3E}">
        <p14:creationId xmlns:p14="http://schemas.microsoft.com/office/powerpoint/2010/main" val="19774029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ecialty title/graphic/2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3"/>
          <p:cNvSpPr>
            <a:spLocks noGrp="1"/>
          </p:cNvSpPr>
          <p:nvPr>
            <p:ph sz="half" idx="2"/>
          </p:nvPr>
        </p:nvSpPr>
        <p:spPr>
          <a:xfrm>
            <a:off x="457200" y="3429001"/>
            <a:ext cx="4040188"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4"/>
          </p:nvPr>
        </p:nvSpPr>
        <p:spPr>
          <a:xfrm>
            <a:off x="4645025" y="3429001"/>
            <a:ext cx="4041775"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p:cNvSpPr>
            <a:spLocks noGrp="1"/>
          </p:cNvSpPr>
          <p:nvPr>
            <p:ph sz="half" idx="10"/>
          </p:nvPr>
        </p:nvSpPr>
        <p:spPr>
          <a:xfrm>
            <a:off x="457200" y="1282149"/>
            <a:ext cx="8229600" cy="151351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
          </p:nvPr>
        </p:nvSpPr>
        <p:spPr>
          <a:xfrm>
            <a:off x="457200" y="2792715"/>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4"/>
          <p:cNvSpPr>
            <a:spLocks noGrp="1"/>
          </p:cNvSpPr>
          <p:nvPr>
            <p:ph type="body" sz="quarter" idx="3"/>
          </p:nvPr>
        </p:nvSpPr>
        <p:spPr>
          <a:xfrm>
            <a:off x="4645025" y="2792715"/>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513255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ecialty no title/graphic/2 sub titles/2 column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457200" y="3429001"/>
            <a:ext cx="4040188"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4645025" y="3429001"/>
            <a:ext cx="4041775"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10"/>
          </p:nvPr>
        </p:nvSpPr>
        <p:spPr>
          <a:xfrm>
            <a:off x="457200" y="1282149"/>
            <a:ext cx="8229600" cy="151351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idx="1"/>
          </p:nvPr>
        </p:nvSpPr>
        <p:spPr>
          <a:xfrm>
            <a:off x="457200" y="2792715"/>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4"/>
          <p:cNvSpPr>
            <a:spLocks noGrp="1"/>
          </p:cNvSpPr>
          <p:nvPr>
            <p:ph type="body" sz="quarter" idx="3"/>
          </p:nvPr>
        </p:nvSpPr>
        <p:spPr>
          <a:xfrm>
            <a:off x="4645025" y="2792715"/>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2161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photo">
    <p:spTree>
      <p:nvGrpSpPr>
        <p:cNvPr id="1" name=""/>
        <p:cNvGrpSpPr/>
        <p:nvPr/>
      </p:nvGrpSpPr>
      <p:grpSpPr>
        <a:xfrm>
          <a:off x="0" y="0"/>
          <a:ext cx="0" cy="0"/>
          <a:chOff x="0" y="0"/>
          <a:chExt cx="0" cy="0"/>
        </a:xfrm>
      </p:grpSpPr>
      <p:sp>
        <p:nvSpPr>
          <p:cNvPr id="14" name="Right Arrow Callout 12"/>
          <p:cNvSpPr/>
          <p:nvPr userDrawn="1"/>
        </p:nvSpPr>
        <p:spPr>
          <a:xfrm rot="16200000" flipH="1">
            <a:off x="1726578" y="-1770188"/>
            <a:ext cx="5178399" cy="8703942"/>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 name="connsiteX0" fmla="*/ 0 w 3302162"/>
              <a:gd name="connsiteY0" fmla="*/ 95140 h 667639"/>
              <a:gd name="connsiteX1" fmla="*/ 3208664 w 3302162"/>
              <a:gd name="connsiteY1" fmla="*/ 109033 h 667639"/>
              <a:gd name="connsiteX2" fmla="*/ 3302162 w 3302162"/>
              <a:gd name="connsiteY2" fmla="*/ 387843 h 667639"/>
              <a:gd name="connsiteX3" fmla="*/ 3210487 w 3302162"/>
              <a:gd name="connsiteY3" fmla="*/ 667639 h 667639"/>
              <a:gd name="connsiteX4" fmla="*/ 2896823 w 3302162"/>
              <a:gd name="connsiteY4" fmla="*/ 667608 h 667639"/>
              <a:gd name="connsiteX5" fmla="*/ 2896271 w 3302162"/>
              <a:gd name="connsiteY5" fmla="*/ 0 h 667639"/>
              <a:gd name="connsiteX0" fmla="*/ 0 w 3302162"/>
              <a:gd name="connsiteY0" fmla="*/ 5086973 h 5659472"/>
              <a:gd name="connsiteX1" fmla="*/ 3208664 w 3302162"/>
              <a:gd name="connsiteY1" fmla="*/ 5100866 h 5659472"/>
              <a:gd name="connsiteX2" fmla="*/ 3302162 w 3302162"/>
              <a:gd name="connsiteY2" fmla="*/ 5379676 h 5659472"/>
              <a:gd name="connsiteX3" fmla="*/ 3210487 w 3302162"/>
              <a:gd name="connsiteY3" fmla="*/ 5659472 h 5659472"/>
              <a:gd name="connsiteX4" fmla="*/ 2896823 w 3302162"/>
              <a:gd name="connsiteY4" fmla="*/ 5659441 h 5659472"/>
              <a:gd name="connsiteX5" fmla="*/ 2890197 w 3302162"/>
              <a:gd name="connsiteY5" fmla="*/ 0 h 5659472"/>
              <a:gd name="connsiteX0" fmla="*/ 0 w 3302162"/>
              <a:gd name="connsiteY0" fmla="*/ 5086973 h 5659472"/>
              <a:gd name="connsiteX1" fmla="*/ 3208664 w 3302162"/>
              <a:gd name="connsiteY1" fmla="*/ 5100866 h 5659472"/>
              <a:gd name="connsiteX2" fmla="*/ 3302162 w 3302162"/>
              <a:gd name="connsiteY2" fmla="*/ 5379676 h 5659472"/>
              <a:gd name="connsiteX3" fmla="*/ 3210487 w 3302162"/>
              <a:gd name="connsiteY3" fmla="*/ 5659472 h 5659472"/>
              <a:gd name="connsiteX4" fmla="*/ 2896823 w 3302162"/>
              <a:gd name="connsiteY4" fmla="*/ 5659441 h 5659472"/>
              <a:gd name="connsiteX5" fmla="*/ 2890197 w 3302162"/>
              <a:gd name="connsiteY5" fmla="*/ 0 h 5659472"/>
              <a:gd name="connsiteX0" fmla="*/ 0 w 3302162"/>
              <a:gd name="connsiteY0" fmla="*/ 5086973 h 5659472"/>
              <a:gd name="connsiteX1" fmla="*/ 3208664 w 3302162"/>
              <a:gd name="connsiteY1" fmla="*/ 5100866 h 5659472"/>
              <a:gd name="connsiteX2" fmla="*/ 3302162 w 3302162"/>
              <a:gd name="connsiteY2" fmla="*/ 5379676 h 5659472"/>
              <a:gd name="connsiteX3" fmla="*/ 3210487 w 3302162"/>
              <a:gd name="connsiteY3" fmla="*/ 5659472 h 5659472"/>
              <a:gd name="connsiteX4" fmla="*/ 2896823 w 3302162"/>
              <a:gd name="connsiteY4" fmla="*/ 5659441 h 5659472"/>
              <a:gd name="connsiteX5" fmla="*/ 2902345 w 3302162"/>
              <a:gd name="connsiteY5" fmla="*/ 0 h 5659472"/>
              <a:gd name="connsiteX0" fmla="*/ 0 w 3302162"/>
              <a:gd name="connsiteY0" fmla="*/ 5105553 h 5678052"/>
              <a:gd name="connsiteX1" fmla="*/ 3208664 w 3302162"/>
              <a:gd name="connsiteY1" fmla="*/ 5119446 h 5678052"/>
              <a:gd name="connsiteX2" fmla="*/ 3302162 w 3302162"/>
              <a:gd name="connsiteY2" fmla="*/ 5398256 h 5678052"/>
              <a:gd name="connsiteX3" fmla="*/ 3210487 w 3302162"/>
              <a:gd name="connsiteY3" fmla="*/ 5678052 h 5678052"/>
              <a:gd name="connsiteX4" fmla="*/ 2896823 w 3302162"/>
              <a:gd name="connsiteY4" fmla="*/ 5678021 h 5678052"/>
              <a:gd name="connsiteX5" fmla="*/ 2914493 w 3302162"/>
              <a:gd name="connsiteY5" fmla="*/ 0 h 5678052"/>
              <a:gd name="connsiteX0" fmla="*/ 0 w 3302162"/>
              <a:gd name="connsiteY0" fmla="*/ 5086975 h 5659474"/>
              <a:gd name="connsiteX1" fmla="*/ 3208664 w 3302162"/>
              <a:gd name="connsiteY1" fmla="*/ 5100868 h 5659474"/>
              <a:gd name="connsiteX2" fmla="*/ 3302162 w 3302162"/>
              <a:gd name="connsiteY2" fmla="*/ 5379678 h 5659474"/>
              <a:gd name="connsiteX3" fmla="*/ 3210487 w 3302162"/>
              <a:gd name="connsiteY3" fmla="*/ 5659474 h 5659474"/>
              <a:gd name="connsiteX4" fmla="*/ 2896823 w 3302162"/>
              <a:gd name="connsiteY4" fmla="*/ 5659443 h 5659474"/>
              <a:gd name="connsiteX5" fmla="*/ 2896272 w 3302162"/>
              <a:gd name="connsiteY5" fmla="*/ 0 h 565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62" h="5659474">
                <a:moveTo>
                  <a:pt x="0" y="5086975"/>
                </a:moveTo>
                <a:lnTo>
                  <a:pt x="3208664" y="5100868"/>
                </a:lnTo>
                <a:lnTo>
                  <a:pt x="3302162" y="5379678"/>
                </a:lnTo>
                <a:lnTo>
                  <a:pt x="3210487" y="5659474"/>
                </a:lnTo>
                <a:lnTo>
                  <a:pt x="2896823" y="5659443"/>
                </a:lnTo>
                <a:cubicBezTo>
                  <a:pt x="2894614" y="3772963"/>
                  <a:pt x="2904555" y="9898"/>
                  <a:pt x="2896272" y="0"/>
                </a:cubicBezTo>
              </a:path>
            </a:pathLst>
          </a:custGeom>
          <a:noFill/>
          <a:ln w="635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
        <p:nvSpPr>
          <p:cNvPr id="9" name="Title 1"/>
          <p:cNvSpPr>
            <a:spLocks noGrp="1"/>
          </p:cNvSpPr>
          <p:nvPr userDrawn="1">
            <p:ph type="title" hasCustomPrompt="1"/>
          </p:nvPr>
        </p:nvSpPr>
        <p:spPr>
          <a:xfrm>
            <a:off x="457200" y="4604658"/>
            <a:ext cx="7315200" cy="957942"/>
          </a:xfrm>
        </p:spPr>
        <p:txBody>
          <a:bodyPr anchor="b" anchorCtr="0">
            <a:noAutofit/>
          </a:bodyPr>
          <a:lstStyle>
            <a:lvl1pPr algn="l">
              <a:defRPr sz="3200" b="1" cap="none" baseline="0"/>
            </a:lvl1pPr>
          </a:lstStyle>
          <a:p>
            <a:r>
              <a:rPr lang="en-US" dirty="0"/>
              <a:t>Click to edit master title style</a:t>
            </a:r>
          </a:p>
        </p:txBody>
      </p:sp>
      <p:sp>
        <p:nvSpPr>
          <p:cNvPr id="10" name="Text Placeholder 2"/>
          <p:cNvSpPr>
            <a:spLocks noGrp="1"/>
          </p:cNvSpPr>
          <p:nvPr userDrawn="1">
            <p:ph type="body" idx="1"/>
          </p:nvPr>
        </p:nvSpPr>
        <p:spPr>
          <a:xfrm>
            <a:off x="457200" y="5640389"/>
            <a:ext cx="7315200" cy="674686"/>
          </a:xfrm>
        </p:spPr>
        <p:txBody>
          <a:bodyPr anchor="t" anchorCtr="0"/>
          <a:lstStyle>
            <a:lvl1pPr marL="0" indent="0">
              <a:buNone/>
              <a:defRPr sz="20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Picture Placeholder 4"/>
          <p:cNvSpPr>
            <a:spLocks noGrp="1"/>
          </p:cNvSpPr>
          <p:nvPr userDrawn="1">
            <p:ph type="pic" sz="quarter" idx="10"/>
          </p:nvPr>
        </p:nvSpPr>
        <p:spPr>
          <a:xfrm>
            <a:off x="0" y="0"/>
            <a:ext cx="7772400" cy="4505325"/>
          </a:xfrm>
        </p:spPr>
        <p:txBody>
          <a:bodyPr lIns="274320" tIns="548640"/>
          <a:lstStyle>
            <a:lvl1pPr marL="9144" indent="0">
              <a:buFontTx/>
              <a:buNone/>
              <a:defRPr sz="2800"/>
            </a:lvl1pPr>
          </a:lstStyle>
          <a:p>
            <a:r>
              <a:rPr lang="en-US" dirty="0"/>
              <a:t>Click icon to add picture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7200" y="6386667"/>
            <a:ext cx="1143000" cy="285442"/>
          </a:xfrm>
          <a:prstGeom prst="rect">
            <a:avLst/>
          </a:prstGeom>
          <a:noFill/>
        </p:spPr>
      </p:pic>
    </p:spTree>
    <p:extLst>
      <p:ext uri="{BB962C8B-B14F-4D97-AF65-F5344CB8AC3E}">
        <p14:creationId xmlns:p14="http://schemas.microsoft.com/office/powerpoint/2010/main" val="1304758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pecialty title/full photo/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68362"/>
          </a:xfrm>
        </p:spPr>
        <p:txBody>
          <a:bodyPr/>
          <a:lstStyle>
            <a:lvl1pPr>
              <a:defRPr>
                <a:solidFill>
                  <a:schemeClr val="tx1"/>
                </a:solidFill>
              </a:defRPr>
            </a:lvl1pPr>
          </a:lstStyle>
          <a:p>
            <a:r>
              <a:rPr lang="en-US"/>
              <a:t>Click to edit Master title style</a:t>
            </a:r>
          </a:p>
        </p:txBody>
      </p:sp>
      <p:sp>
        <p:nvSpPr>
          <p:cNvPr id="5" name="Picture Placeholder 4"/>
          <p:cNvSpPr>
            <a:spLocks noGrp="1"/>
          </p:cNvSpPr>
          <p:nvPr>
            <p:ph type="pic" sz="quarter" idx="10"/>
          </p:nvPr>
        </p:nvSpPr>
        <p:spPr>
          <a:xfrm>
            <a:off x="457200" y="1385887"/>
            <a:ext cx="8229600" cy="4557713"/>
          </a:xfrm>
        </p:spPr>
        <p:txBody>
          <a:bodyPr/>
          <a:lstStyle>
            <a:lvl1pPr marL="9144" indent="0">
              <a:buFontTx/>
              <a:buNone/>
              <a:defRPr/>
            </a:lvl1pPr>
          </a:lstStyle>
          <a:p>
            <a:endParaRPr lang="en-US" dirty="0"/>
          </a:p>
        </p:txBody>
      </p:sp>
      <p:sp>
        <p:nvSpPr>
          <p:cNvPr id="8" name="Content Placeholder 7"/>
          <p:cNvSpPr>
            <a:spLocks noGrp="1"/>
          </p:cNvSpPr>
          <p:nvPr>
            <p:ph sz="quarter" idx="11"/>
          </p:nvPr>
        </p:nvSpPr>
        <p:spPr>
          <a:xfrm>
            <a:off x="5478905" y="1371600"/>
            <a:ext cx="3200400" cy="2286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9144" indent="0" algn="ctr">
              <a:buFontTx/>
              <a:buNone/>
              <a:defRPr/>
            </a:lvl1pPr>
            <a:lvl2pPr marL="320040" indent="0" algn="ctr">
              <a:buFontTx/>
              <a:buNone/>
              <a:defRPr/>
            </a:lvl2pPr>
            <a:lvl3pPr marL="740664" indent="0" algn="ctr">
              <a:buFontTx/>
              <a:buNone/>
              <a:defRPr/>
            </a:lvl3pPr>
            <a:lvl4pPr marL="1106424" indent="0" algn="ctr">
              <a:buFontTx/>
              <a:buNone/>
              <a:defRPr/>
            </a:lvl4pPr>
            <a:lvl5pPr marL="1472184" indent="0" algn="ctr">
              <a:buFontTx/>
              <a:buNone/>
              <a:defRPr/>
            </a:lvl5pPr>
          </a:lstStyle>
          <a:p>
            <a:pPr lvl="0"/>
            <a:r>
              <a:rPr lang="en-US" dirty="0"/>
              <a:t>Click to edit Master text styles</a:t>
            </a:r>
          </a:p>
        </p:txBody>
      </p:sp>
    </p:spTree>
    <p:extLst>
      <p:ext uri="{BB962C8B-B14F-4D97-AF65-F5344CB8AC3E}">
        <p14:creationId xmlns:p14="http://schemas.microsoft.com/office/powerpoint/2010/main" val="1768499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ecialty title/sub title/full photo/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68362"/>
          </a:xfrm>
        </p:spPr>
        <p:txBody>
          <a:bodyPr/>
          <a:lstStyle>
            <a:lvl1pPr>
              <a:defRPr>
                <a:solidFill>
                  <a:schemeClr val="tx1"/>
                </a:solidFill>
              </a:defRPr>
            </a:lvl1pPr>
          </a:lstStyle>
          <a:p>
            <a:r>
              <a:rPr lang="en-US"/>
              <a:t>Click to edit Master title style</a:t>
            </a:r>
          </a:p>
        </p:txBody>
      </p:sp>
      <p:sp>
        <p:nvSpPr>
          <p:cNvPr id="5" name="Picture Placeholder 4"/>
          <p:cNvSpPr>
            <a:spLocks noGrp="1"/>
          </p:cNvSpPr>
          <p:nvPr>
            <p:ph type="pic" sz="quarter" idx="10"/>
          </p:nvPr>
        </p:nvSpPr>
        <p:spPr>
          <a:xfrm>
            <a:off x="457200" y="1917699"/>
            <a:ext cx="8229600" cy="4025901"/>
          </a:xfrm>
        </p:spPr>
        <p:txBody>
          <a:bodyPr/>
          <a:lstStyle>
            <a:lvl1pPr marL="9144" indent="0">
              <a:buFontTx/>
              <a:buNone/>
              <a:defRPr/>
            </a:lvl1pPr>
          </a:lstStyle>
          <a:p>
            <a:endParaRPr lang="en-US" dirty="0"/>
          </a:p>
        </p:txBody>
      </p:sp>
      <p:sp>
        <p:nvSpPr>
          <p:cNvPr id="8" name="Content Placeholder 7"/>
          <p:cNvSpPr>
            <a:spLocks noGrp="1"/>
          </p:cNvSpPr>
          <p:nvPr>
            <p:ph sz="quarter" idx="11"/>
          </p:nvPr>
        </p:nvSpPr>
        <p:spPr>
          <a:xfrm>
            <a:off x="5478905" y="1919469"/>
            <a:ext cx="3200400" cy="2286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9144" indent="0" algn="ctr">
              <a:buFontTx/>
              <a:buNone/>
              <a:defRPr/>
            </a:lvl1pPr>
            <a:lvl2pPr marL="320040" indent="0" algn="ctr">
              <a:buFontTx/>
              <a:buNone/>
              <a:defRPr/>
            </a:lvl2pPr>
            <a:lvl3pPr marL="740664" indent="0" algn="ctr">
              <a:buFontTx/>
              <a:buNone/>
              <a:defRPr/>
            </a:lvl3pPr>
            <a:lvl4pPr marL="1106424" indent="0" algn="ctr">
              <a:buFontTx/>
              <a:buNone/>
              <a:defRPr/>
            </a:lvl4pPr>
            <a:lvl5pPr marL="1472184" indent="0" algn="ctr">
              <a:buFontTx/>
              <a:buNone/>
              <a:defRPr/>
            </a:lvl5pPr>
          </a:lstStyle>
          <a:p>
            <a:pPr lvl="0"/>
            <a:r>
              <a:rPr lang="en-US" dirty="0"/>
              <a:t>Click to edit Master text styles</a:t>
            </a:r>
          </a:p>
        </p:txBody>
      </p:sp>
      <p:sp>
        <p:nvSpPr>
          <p:cNvPr id="6"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865760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ty Title/L content, R/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endParaRPr lang="en-US" dirty="0"/>
          </a:p>
        </p:txBody>
      </p:sp>
      <p:sp>
        <p:nvSpPr>
          <p:cNvPr id="4" name="Content Placeholder 3"/>
          <p:cNvSpPr>
            <a:spLocks noGrp="1"/>
          </p:cNvSpPr>
          <p:nvPr>
            <p:ph sz="quarter" idx="11"/>
          </p:nvPr>
        </p:nvSpPr>
        <p:spPr>
          <a:xfrm>
            <a:off x="457200" y="1380744"/>
            <a:ext cx="4041648" cy="45628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7830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pecialty Title/R content, L/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1150245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Expanded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59838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xpanded title/sub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87551"/>
            <a:ext cx="8229600" cy="42560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2461032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Expanded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6870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xpanded title/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41332231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Expanded title/4 sub titles/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half" idx="11"/>
          </p:nvPr>
        </p:nvSpPr>
        <p:spPr>
          <a:xfrm>
            <a:off x="457200"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12"/>
          </p:nvPr>
        </p:nvSpPr>
        <p:spPr>
          <a:xfrm>
            <a:off x="4638675"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idx="13"/>
          </p:nvPr>
        </p:nvSpPr>
        <p:spPr>
          <a:xfrm>
            <a:off x="4638675"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2"/>
          <p:cNvSpPr>
            <a:spLocks noGrp="1"/>
          </p:cNvSpPr>
          <p:nvPr>
            <p:ph type="body" idx="14"/>
          </p:nvPr>
        </p:nvSpPr>
        <p:spPr>
          <a:xfrm>
            <a:off x="457200"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2"/>
          <p:cNvSpPr>
            <a:spLocks noGrp="1"/>
          </p:cNvSpPr>
          <p:nvPr>
            <p:ph type="body" idx="15"/>
          </p:nvPr>
        </p:nvSpPr>
        <p:spPr>
          <a:xfrm>
            <a:off x="4638675"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0448146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xpanded title/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4040188"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687550"/>
            <a:ext cx="4041775"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4640766"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246743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917700"/>
            <a:ext cx="8229600" cy="40258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41212738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Expanded 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220454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xpanded title/3 sub titles/3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2666189"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3260459" y="1687550"/>
            <a:ext cx="26114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3256156" y="1022196"/>
            <a:ext cx="2609385"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p:cNvSpPr>
            <a:spLocks noGrp="1"/>
          </p:cNvSpPr>
          <p:nvPr>
            <p:ph sz="quarter" idx="12"/>
          </p:nvPr>
        </p:nvSpPr>
        <p:spPr>
          <a:xfrm>
            <a:off x="6003676" y="1687550"/>
            <a:ext cx="26672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3"/>
          </p:nvPr>
        </p:nvSpPr>
        <p:spPr>
          <a:xfrm>
            <a:off x="5999356"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8724426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Expanded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3634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xpanded title/sub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87551"/>
            <a:ext cx="8229600" cy="42560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3959961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Expanded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29767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xpanded title/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8678571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Expanded title/4 sub titles/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half" idx="11"/>
          </p:nvPr>
        </p:nvSpPr>
        <p:spPr>
          <a:xfrm>
            <a:off x="457200"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12"/>
          </p:nvPr>
        </p:nvSpPr>
        <p:spPr>
          <a:xfrm>
            <a:off x="4638675"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idx="13"/>
          </p:nvPr>
        </p:nvSpPr>
        <p:spPr>
          <a:xfrm>
            <a:off x="4638675"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2"/>
          <p:cNvSpPr>
            <a:spLocks noGrp="1"/>
          </p:cNvSpPr>
          <p:nvPr>
            <p:ph type="body" idx="14"/>
          </p:nvPr>
        </p:nvSpPr>
        <p:spPr>
          <a:xfrm>
            <a:off x="457200"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2"/>
          <p:cNvSpPr>
            <a:spLocks noGrp="1"/>
          </p:cNvSpPr>
          <p:nvPr>
            <p:ph type="body" idx="15"/>
          </p:nvPr>
        </p:nvSpPr>
        <p:spPr>
          <a:xfrm>
            <a:off x="4638675"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4125695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xpanded title/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4040188"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687550"/>
            <a:ext cx="4041775"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4640766"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9310519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Expanded 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062089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xpanded title/3 sub titles/3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2666189"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3260459" y="1687550"/>
            <a:ext cx="26114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3256156" y="1022196"/>
            <a:ext cx="2609385"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p:cNvSpPr>
            <a:spLocks noGrp="1"/>
          </p:cNvSpPr>
          <p:nvPr>
            <p:ph sz="quarter" idx="12"/>
          </p:nvPr>
        </p:nvSpPr>
        <p:spPr>
          <a:xfrm>
            <a:off x="6003676" y="1687550"/>
            <a:ext cx="26672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3"/>
          </p:nvPr>
        </p:nvSpPr>
        <p:spPr>
          <a:xfrm>
            <a:off x="5999356"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925833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428309" y="6172201"/>
            <a:ext cx="1200150" cy="365125"/>
          </a:xfrm>
          <a:prstGeom prst="rect">
            <a:avLst/>
          </a:prstGeom>
        </p:spPr>
        <p:txBody>
          <a:bodyPr/>
          <a:lstStyle/>
          <a:p>
            <a:fld id="{B61BEF0D-F0BB-DE4B-95CE-6DB70DBA9567}" type="datetimeFigureOut">
              <a:rPr lang="en-US" dirty="0"/>
              <a:pPr/>
              <a:t>9/30/24</a:t>
            </a:fld>
            <a:endParaRPr lang="en-US" dirty="0"/>
          </a:p>
        </p:txBody>
      </p:sp>
      <p:sp>
        <p:nvSpPr>
          <p:cNvPr id="5" name="Footer Placeholder 4"/>
          <p:cNvSpPr>
            <a:spLocks noGrp="1"/>
          </p:cNvSpPr>
          <p:nvPr>
            <p:ph type="ftr" sz="quarter" idx="11"/>
          </p:nvPr>
        </p:nvSpPr>
        <p:spPr>
          <a:xfrm>
            <a:off x="513159" y="6172201"/>
            <a:ext cx="565785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772400" y="5578476"/>
            <a:ext cx="856684" cy="669925"/>
          </a:xfrm>
          <a:prstGeom prst="rect">
            <a:avLst/>
          </a:prstGeo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75762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C9D0A-9511-443C-A314-18B7EECC649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C2524F-EC1C-45FD-A328-5103A6755EA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19971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63BFF-C6AE-4319-99DF-13F73EBE7F8A}"/>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76D5E7-A64C-4053-B7A1-CA3C28B5A22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394844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213AA-E942-4BEB-9C3B-2A9967C60010}"/>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DF7ACE-3614-4073-A1B2-16B317C0010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996203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D034F-9686-44FD-A300-AC131CB63334}"/>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559DE2-8045-4985-8C11-2F284EA62A4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562697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C9741-8948-48AA-9B89-008D1A8B5E2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1680A8-DCFD-4D2A-8E3C-5B7E753AB88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043438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79879-909A-4CEC-B318-D974CEAB4F36}"/>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F03F74-6C91-470E-A9E1-72382C790B4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72371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Expanded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00529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xpanded title/sub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87551"/>
            <a:ext cx="8229600" cy="42560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0143342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Expanded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131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xpanded title/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90273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grpSp>
        <p:nvGrpSpPr>
          <p:cNvPr id="13" name="Group 12"/>
          <p:cNvGrpSpPr/>
          <p:nvPr userDrawn="1"/>
        </p:nvGrpSpPr>
        <p:grpSpPr>
          <a:xfrm>
            <a:off x="8467" y="-22043"/>
            <a:ext cx="8617372" cy="5974110"/>
            <a:chOff x="0" y="-30510"/>
            <a:chExt cx="8617372" cy="5974110"/>
          </a:xfrm>
        </p:grpSpPr>
        <p:cxnSp>
          <p:nvCxnSpPr>
            <p:cNvPr id="14" name="Straight Connector 13"/>
            <p:cNvCxnSpPr/>
            <p:nvPr userDrawn="1"/>
          </p:nvCxnSpPr>
          <p:spPr>
            <a:xfrm>
              <a:off x="6288133" y="1710268"/>
              <a:ext cx="0" cy="4233332"/>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6271199" y="5912456"/>
              <a:ext cx="3200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rot="16200000" flipH="1">
              <a:off x="6408548" y="5774224"/>
              <a:ext cx="3200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H="1">
              <a:off x="0" y="5643456"/>
              <a:ext cx="65912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Right Arrow Callout 12"/>
            <p:cNvSpPr/>
            <p:nvPr userDrawn="1"/>
          </p:nvSpPr>
          <p:spPr>
            <a:xfrm rot="16200000" flipH="1">
              <a:off x="5830366" y="404397"/>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2" name="Title 1"/>
          <p:cNvSpPr>
            <a:spLocks noGrp="1"/>
          </p:cNvSpPr>
          <p:nvPr>
            <p:ph type="title" hasCustomPrompt="1"/>
          </p:nvPr>
        </p:nvSpPr>
        <p:spPr>
          <a:xfrm>
            <a:off x="457200" y="964310"/>
            <a:ext cx="5638800" cy="1362075"/>
          </a:xfrm>
        </p:spPr>
        <p:txBody>
          <a:bodyPr anchor="b" anchorCtr="0">
            <a:normAutofit/>
          </a:bodyPr>
          <a:lstStyle>
            <a:lvl1pPr algn="l">
              <a:defRPr sz="3600" b="1" cap="none"/>
            </a:lvl1pPr>
          </a:lstStyle>
          <a:p>
            <a:r>
              <a:rPr lang="en-US" dirty="0"/>
              <a:t>Click to edit master title style</a:t>
            </a:r>
          </a:p>
        </p:txBody>
      </p:sp>
    </p:spTree>
    <p:extLst>
      <p:ext uri="{BB962C8B-B14F-4D97-AF65-F5344CB8AC3E}">
        <p14:creationId xmlns:p14="http://schemas.microsoft.com/office/powerpoint/2010/main" val="26660751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Expanded title/4 sub titles/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half" idx="11"/>
          </p:nvPr>
        </p:nvSpPr>
        <p:spPr>
          <a:xfrm>
            <a:off x="457200"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12"/>
          </p:nvPr>
        </p:nvSpPr>
        <p:spPr>
          <a:xfrm>
            <a:off x="4638675"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idx="13"/>
          </p:nvPr>
        </p:nvSpPr>
        <p:spPr>
          <a:xfrm>
            <a:off x="4638675"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2"/>
          <p:cNvSpPr>
            <a:spLocks noGrp="1"/>
          </p:cNvSpPr>
          <p:nvPr>
            <p:ph type="body" idx="14"/>
          </p:nvPr>
        </p:nvSpPr>
        <p:spPr>
          <a:xfrm>
            <a:off x="457200"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2"/>
          <p:cNvSpPr>
            <a:spLocks noGrp="1"/>
          </p:cNvSpPr>
          <p:nvPr>
            <p:ph type="body" idx="15"/>
          </p:nvPr>
        </p:nvSpPr>
        <p:spPr>
          <a:xfrm>
            <a:off x="4638675"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8645732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xpanded title/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4040188"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687550"/>
            <a:ext cx="4041775"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4640766"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5853534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Expanded 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948116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xpanded title/3 sub titles/3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2666189"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3260459" y="1687550"/>
            <a:ext cx="26114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3256156" y="1022196"/>
            <a:ext cx="2609385"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p:cNvSpPr>
            <a:spLocks noGrp="1"/>
          </p:cNvSpPr>
          <p:nvPr>
            <p:ph sz="quarter" idx="12"/>
          </p:nvPr>
        </p:nvSpPr>
        <p:spPr>
          <a:xfrm>
            <a:off x="6003676" y="1687550"/>
            <a:ext cx="26672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3"/>
          </p:nvPr>
        </p:nvSpPr>
        <p:spPr>
          <a:xfrm>
            <a:off x="5999356"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9438790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87491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917700"/>
            <a:ext cx="8229600"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1117119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38251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03298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017041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380744"/>
            <a:ext cx="4041648" cy="1554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p:nvPr>
        </p:nvSpPr>
        <p:spPr>
          <a:xfrm>
            <a:off x="4645152" y="1380744"/>
            <a:ext cx="4041648" cy="1554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p:cNvSpPr>
            <a:spLocks noGrp="1"/>
          </p:cNvSpPr>
          <p:nvPr>
            <p:ph type="pic" sz="quarter" idx="12"/>
          </p:nvPr>
        </p:nvSpPr>
        <p:spPr>
          <a:xfrm>
            <a:off x="457200" y="3124200"/>
            <a:ext cx="8229600" cy="2910840"/>
          </a:xfrm>
        </p:spPr>
        <p:txBody>
          <a:bodyPr/>
          <a:lstStyle>
            <a:lvl1pPr marL="9144" indent="0">
              <a:buFontTx/>
              <a:buNone/>
              <a:defRPr/>
            </a:lvl1pPr>
          </a:lstStyle>
          <a:p>
            <a:r>
              <a:rPr lang="en-US"/>
              <a:t>Click icon to add picture</a:t>
            </a:r>
            <a:endParaRPr lang="en-US" dirty="0"/>
          </a:p>
        </p:txBody>
      </p:sp>
    </p:spTree>
    <p:extLst>
      <p:ext uri="{BB962C8B-B14F-4D97-AF65-F5344CB8AC3E}">
        <p14:creationId xmlns:p14="http://schemas.microsoft.com/office/powerpoint/2010/main" val="302637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divider w/text">
    <p:spTree>
      <p:nvGrpSpPr>
        <p:cNvPr id="1" name=""/>
        <p:cNvGrpSpPr/>
        <p:nvPr/>
      </p:nvGrpSpPr>
      <p:grpSpPr>
        <a:xfrm>
          <a:off x="0" y="0"/>
          <a:ext cx="0" cy="0"/>
          <a:chOff x="0" y="0"/>
          <a:chExt cx="0" cy="0"/>
        </a:xfrm>
      </p:grpSpPr>
      <p:grpSp>
        <p:nvGrpSpPr>
          <p:cNvPr id="5" name="Group 4"/>
          <p:cNvGrpSpPr/>
          <p:nvPr userDrawn="1"/>
        </p:nvGrpSpPr>
        <p:grpSpPr>
          <a:xfrm>
            <a:off x="8467" y="-22043"/>
            <a:ext cx="8617372" cy="5974110"/>
            <a:chOff x="0" y="-30510"/>
            <a:chExt cx="8617372" cy="5974110"/>
          </a:xfrm>
        </p:grpSpPr>
        <p:cxnSp>
          <p:nvCxnSpPr>
            <p:cNvPr id="24" name="Straight Connector 23"/>
            <p:cNvCxnSpPr/>
            <p:nvPr userDrawn="1"/>
          </p:nvCxnSpPr>
          <p:spPr>
            <a:xfrm>
              <a:off x="6288133" y="1710268"/>
              <a:ext cx="0" cy="4233332"/>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6271199" y="5912456"/>
              <a:ext cx="32004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16200000" flipH="1">
              <a:off x="6408548" y="5774224"/>
              <a:ext cx="32004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flipH="1">
              <a:off x="0" y="5643456"/>
              <a:ext cx="659124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Right Arrow Callout 12"/>
            <p:cNvSpPr/>
            <p:nvPr userDrawn="1"/>
          </p:nvSpPr>
          <p:spPr>
            <a:xfrm rot="16200000" flipH="1">
              <a:off x="5830366" y="404397"/>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2" name="Title 1"/>
          <p:cNvSpPr>
            <a:spLocks noGrp="1"/>
          </p:cNvSpPr>
          <p:nvPr userDrawn="1">
            <p:ph type="title" hasCustomPrompt="1"/>
          </p:nvPr>
        </p:nvSpPr>
        <p:spPr>
          <a:xfrm>
            <a:off x="457200" y="963704"/>
            <a:ext cx="5638800" cy="1362075"/>
          </a:xfrm>
        </p:spPr>
        <p:txBody>
          <a:bodyPr anchor="b" anchorCtr="0">
            <a:normAutofit/>
          </a:bodyPr>
          <a:lstStyle>
            <a:lvl1pPr algn="l">
              <a:defRPr sz="3600" b="1" cap="none"/>
            </a:lvl1pPr>
          </a:lstStyle>
          <a:p>
            <a:r>
              <a:rPr lang="en-US" dirty="0"/>
              <a:t>Click to edit master title style</a:t>
            </a:r>
          </a:p>
        </p:txBody>
      </p:sp>
      <p:sp>
        <p:nvSpPr>
          <p:cNvPr id="3" name="Text Placeholder 2"/>
          <p:cNvSpPr>
            <a:spLocks noGrp="1"/>
          </p:cNvSpPr>
          <p:nvPr userDrawn="1">
            <p:ph type="body" idx="1"/>
          </p:nvPr>
        </p:nvSpPr>
        <p:spPr>
          <a:xfrm>
            <a:off x="457200" y="2362200"/>
            <a:ext cx="5638800" cy="3200400"/>
          </a:xfrm>
        </p:spPr>
        <p:txBody>
          <a:bodyPr anchor="t" anchorCtr="0"/>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0637178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20402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8552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r>
              <a:rPr lang="en-US"/>
              <a:t>Click icon to add picture</a:t>
            </a:r>
            <a:endParaRPr lang="en-US" dirty="0"/>
          </a:p>
        </p:txBody>
      </p:sp>
    </p:spTree>
    <p:extLst>
      <p:ext uri="{BB962C8B-B14F-4D97-AF65-F5344CB8AC3E}">
        <p14:creationId xmlns:p14="http://schemas.microsoft.com/office/powerpoint/2010/main" val="8112006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r>
              <a:rPr lang="en-US"/>
              <a:t>Click icon to add picture</a:t>
            </a:r>
            <a:endParaRPr lang="en-US" dirty="0"/>
          </a:p>
        </p:txBody>
      </p:sp>
    </p:spTree>
    <p:extLst>
      <p:ext uri="{BB962C8B-B14F-4D97-AF65-F5344CB8AC3E}">
        <p14:creationId xmlns:p14="http://schemas.microsoft.com/office/powerpoint/2010/main" val="41295724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99241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9484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sz="half" idx="10"/>
          </p:nvPr>
        </p:nvSpPr>
        <p:spPr>
          <a:xfrm>
            <a:off x="457200" y="3646449"/>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9448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16151"/>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sz="half" idx="10"/>
          </p:nvPr>
        </p:nvSpPr>
        <p:spPr>
          <a:xfrm>
            <a:off x="457200" y="4332249"/>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idx="1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Text Placeholder 2"/>
          <p:cNvSpPr>
            <a:spLocks noGrp="1"/>
          </p:cNvSpPr>
          <p:nvPr>
            <p:ph type="body" idx="12"/>
          </p:nvPr>
        </p:nvSpPr>
        <p:spPr>
          <a:xfrm>
            <a:off x="457200" y="3584691"/>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476341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5228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917700"/>
            <a:ext cx="8229600" cy="40258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58445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tement/quote slide">
    <p:spTree>
      <p:nvGrpSpPr>
        <p:cNvPr id="1" name=""/>
        <p:cNvGrpSpPr/>
        <p:nvPr/>
      </p:nvGrpSpPr>
      <p:grpSpPr>
        <a:xfrm>
          <a:off x="0" y="0"/>
          <a:ext cx="0" cy="0"/>
          <a:chOff x="0" y="0"/>
          <a:chExt cx="0" cy="0"/>
        </a:xfrm>
      </p:grpSpPr>
      <p:sp>
        <p:nvSpPr>
          <p:cNvPr id="7" name="Text Placeholder 2"/>
          <p:cNvSpPr>
            <a:spLocks noGrp="1"/>
          </p:cNvSpPr>
          <p:nvPr userDrawn="1">
            <p:ph type="body" idx="10"/>
          </p:nvPr>
        </p:nvSpPr>
        <p:spPr>
          <a:xfrm>
            <a:off x="3352800" y="2725948"/>
            <a:ext cx="5334000"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Title 1"/>
          <p:cNvSpPr>
            <a:spLocks noGrp="1"/>
          </p:cNvSpPr>
          <p:nvPr userDrawn="1">
            <p:ph type="title" hasCustomPrompt="1"/>
          </p:nvPr>
        </p:nvSpPr>
        <p:spPr>
          <a:xfrm>
            <a:off x="3352800" y="1760538"/>
            <a:ext cx="5334000" cy="982662"/>
          </a:xfrm>
        </p:spPr>
        <p:txBody>
          <a:bodyPr anchor="b" anchorCtr="0">
            <a:normAutofit/>
          </a:bodyPr>
          <a:lstStyle>
            <a:lvl1pPr algn="l">
              <a:defRPr sz="3200" b="1" cap="none"/>
            </a:lvl1pPr>
          </a:lstStyle>
          <a:p>
            <a:r>
              <a:rPr lang="en-US" dirty="0"/>
              <a:t>Click to edit master title style</a:t>
            </a:r>
          </a:p>
        </p:txBody>
      </p:sp>
      <p:grpSp>
        <p:nvGrpSpPr>
          <p:cNvPr id="2" name="Group 1"/>
          <p:cNvGrpSpPr/>
          <p:nvPr userDrawn="1"/>
        </p:nvGrpSpPr>
        <p:grpSpPr>
          <a:xfrm>
            <a:off x="0" y="-22043"/>
            <a:ext cx="3116640" cy="5974110"/>
            <a:chOff x="0" y="-22043"/>
            <a:chExt cx="3116640" cy="5974110"/>
          </a:xfrm>
        </p:grpSpPr>
        <p:cxnSp>
          <p:nvCxnSpPr>
            <p:cNvPr id="56" name="Straight Connector 55"/>
            <p:cNvCxnSpPr/>
            <p:nvPr userDrawn="1"/>
          </p:nvCxnSpPr>
          <p:spPr>
            <a:xfrm>
              <a:off x="787401" y="1718735"/>
              <a:ext cx="0" cy="4233332"/>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770467" y="5920923"/>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16200000" flipH="1">
              <a:off x="907816" y="5782691"/>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0" y="5651923"/>
              <a:ext cx="1090507"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67B2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Tree>
    <p:extLst>
      <p:ext uri="{BB962C8B-B14F-4D97-AF65-F5344CB8AC3E}">
        <p14:creationId xmlns:p14="http://schemas.microsoft.com/office/powerpoint/2010/main" val="41343678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00072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013100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67683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p:nvPr>
        </p:nvSpPr>
        <p:spPr>
          <a:xfrm>
            <a:off x="4645152"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2"/>
          </p:nvPr>
        </p:nvSpPr>
        <p:spPr>
          <a:xfrm>
            <a:off x="457200" y="3124200"/>
            <a:ext cx="8229600" cy="291084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361367514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42165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57348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408947357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18204303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45347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88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ement/quote slide w/text">
    <p:spTree>
      <p:nvGrpSpPr>
        <p:cNvPr id="1" name=""/>
        <p:cNvGrpSpPr/>
        <p:nvPr/>
      </p:nvGrpSpPr>
      <p:grpSpPr>
        <a:xfrm>
          <a:off x="0" y="0"/>
          <a:ext cx="0" cy="0"/>
          <a:chOff x="0" y="0"/>
          <a:chExt cx="0" cy="0"/>
        </a:xfrm>
      </p:grpSpPr>
      <p:grpSp>
        <p:nvGrpSpPr>
          <p:cNvPr id="14" name="Group 13"/>
          <p:cNvGrpSpPr/>
          <p:nvPr userDrawn="1"/>
        </p:nvGrpSpPr>
        <p:grpSpPr>
          <a:xfrm>
            <a:off x="0" y="-20985"/>
            <a:ext cx="3116640" cy="5974110"/>
            <a:chOff x="0" y="-22043"/>
            <a:chExt cx="3116640" cy="5974110"/>
          </a:xfrm>
        </p:grpSpPr>
        <p:cxnSp>
          <p:nvCxnSpPr>
            <p:cNvPr id="15" name="Straight Connector 14"/>
            <p:cNvCxnSpPr/>
            <p:nvPr userDrawn="1"/>
          </p:nvCxnSpPr>
          <p:spPr>
            <a:xfrm>
              <a:off x="787401" y="1718735"/>
              <a:ext cx="0" cy="4233332"/>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H="1">
              <a:off x="770467" y="5920923"/>
              <a:ext cx="320040"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rot="16200000" flipH="1">
              <a:off x="907816" y="5782691"/>
              <a:ext cx="320040"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H="1">
              <a:off x="0" y="5651923"/>
              <a:ext cx="1090507"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6" name="Text Placeholder 2"/>
          <p:cNvSpPr>
            <a:spLocks noGrp="1"/>
          </p:cNvSpPr>
          <p:nvPr>
            <p:ph type="body" idx="1"/>
          </p:nvPr>
        </p:nvSpPr>
        <p:spPr>
          <a:xfrm>
            <a:off x="3352800" y="2734574"/>
            <a:ext cx="5334000" cy="3200400"/>
          </a:xfrm>
        </p:spPr>
        <p:txBody>
          <a:bodyPr anchor="t" anchorCtr="0"/>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Title 1"/>
          <p:cNvSpPr>
            <a:spLocks noGrp="1"/>
          </p:cNvSpPr>
          <p:nvPr>
            <p:ph type="title" hasCustomPrompt="1"/>
          </p:nvPr>
        </p:nvSpPr>
        <p:spPr>
          <a:xfrm>
            <a:off x="3352800" y="1760538"/>
            <a:ext cx="5334000" cy="982662"/>
          </a:xfrm>
        </p:spPr>
        <p:txBody>
          <a:bodyPr anchor="b" anchorCtr="0">
            <a:normAutofit/>
          </a:bodyPr>
          <a:lstStyle>
            <a:lvl1pPr algn="l">
              <a:defRPr sz="3200" b="1" cap="none"/>
            </a:lvl1pPr>
          </a:lstStyle>
          <a:p>
            <a:r>
              <a:rPr lang="en-US" dirty="0"/>
              <a:t>Click to edit master title style</a:t>
            </a:r>
          </a:p>
        </p:txBody>
      </p:sp>
    </p:spTree>
    <p:extLst>
      <p:ext uri="{BB962C8B-B14F-4D97-AF65-F5344CB8AC3E}">
        <p14:creationId xmlns:p14="http://schemas.microsoft.com/office/powerpoint/2010/main" val="22483852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3646449"/>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08286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16151"/>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4332249"/>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2"/>
          <p:cNvSpPr>
            <a:spLocks noGrp="1"/>
          </p:cNvSpPr>
          <p:nvPr>
            <p:ph type="body" idx="12"/>
          </p:nvPr>
        </p:nvSpPr>
        <p:spPr>
          <a:xfrm>
            <a:off x="457200" y="3584691"/>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2099389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53.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54.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2.xml"/><Relationship Id="rId1" Type="http://schemas.openxmlformats.org/officeDocument/2006/relationships/slideLayout" Target="../slideLayouts/slideLayout5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10" Type="http://schemas.openxmlformats.org/officeDocument/2006/relationships/image" Target="../media/image4.png"/><Relationship Id="rId4" Type="http://schemas.openxmlformats.org/officeDocument/2006/relationships/slideLayout" Target="../slideLayouts/slideLayout59.xml"/><Relationship Id="rId9"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6" Type="http://schemas.openxmlformats.org/officeDocument/2006/relationships/image" Target="../media/image3.png"/><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theme" Target="../theme/theme14.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theme" Target="../theme/theme15.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7.xml"/><Relationship Id="rId1" Type="http://schemas.openxmlformats.org/officeDocument/2006/relationships/slideLayout" Target="../slideLayouts/slideLayout50.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8.xml"/><Relationship Id="rId1" Type="http://schemas.openxmlformats.org/officeDocument/2006/relationships/slideLayout" Target="../slideLayouts/slideLayout51.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9.xml"/><Relationship Id="rId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364262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49" r:id="rId4"/>
    <p:sldLayoutId id="2147483806" r:id="rId5"/>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4086174463"/>
      </p:ext>
    </p:extLst>
  </p:cSld>
  <p:clrMap bg1="lt1" tx1="dk1" bg2="lt2" tx2="dk2" accent1="accent1" accent2="accent2" accent3="accent3" accent4="accent4" accent5="accent5" accent6="accent6" hlink="hlink" folHlink="folHlink"/>
  <p:sldLayoutIdLst>
    <p:sldLayoutId id="2147483803"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256254"/>
      </p:ext>
    </p:extLst>
  </p:cSld>
  <p:clrMap bg1="lt1" tx1="dk1" bg2="lt2" tx2="dk2" accent1="accent1" accent2="accent2" accent3="accent3" accent4="accent4" accent5="accent5" accent6="accent6" hlink="hlink" folHlink="folHlink"/>
  <p:sldLayoutIdLst>
    <p:sldLayoutId id="2147483804"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1806832353"/>
      </p:ext>
    </p:extLst>
  </p:cSld>
  <p:clrMap bg1="lt1" tx1="dk1" bg2="lt2" tx2="dk2" accent1="accent1" accent2="accent2" accent3="accent3" accent4="accent4" accent5="accent5" accent6="accent6" hlink="hlink" folHlink="folHlink"/>
  <p:sldLayoutIdLst>
    <p:sldLayoutId id="2147483805"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6397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024053"/>
            <a:ext cx="8229600" cy="4919547"/>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182880"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8" name="Picture 7"/>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p:spPr>
      </p:pic>
    </p:spTree>
    <p:extLst>
      <p:ext uri="{BB962C8B-B14F-4D97-AF65-F5344CB8AC3E}">
        <p14:creationId xmlns:p14="http://schemas.microsoft.com/office/powerpoint/2010/main" val="265767360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Lst>
  <p:txStyles>
    <p:titleStyle>
      <a:lvl1pPr algn="l" defTabSz="914400" rtl="0" eaLnBrk="1" latinLnBrk="0" hangingPunct="1">
        <a:spcBef>
          <a:spcPct val="0"/>
        </a:spcBef>
        <a:buNone/>
        <a:defRPr sz="20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200"/>
        </a:spcAft>
        <a:buFont typeface="Arial" panose="020B0604020202020204" pitchFamily="34" charset="0"/>
        <a:buChar char="•"/>
        <a:defRPr sz="1400" kern="1200">
          <a:solidFill>
            <a:schemeClr val="tx2"/>
          </a:solidFill>
          <a:latin typeface="+mn-lt"/>
          <a:ea typeface="+mn-ea"/>
          <a:cs typeface="+mn-cs"/>
        </a:defRPr>
      </a:lvl1pPr>
      <a:lvl2pPr marL="548640" indent="-228600" algn="l" defTabSz="914400" rtl="0" eaLnBrk="1" latinLnBrk="0" hangingPunct="1">
        <a:spcBef>
          <a:spcPts val="0"/>
        </a:spcBef>
        <a:spcAft>
          <a:spcPts val="200"/>
        </a:spcAft>
        <a:buFont typeface="Arial" panose="020B0604020202020204" pitchFamily="34" charset="0"/>
        <a:buChar char="–"/>
        <a:defRPr sz="1200" kern="1200">
          <a:solidFill>
            <a:schemeClr val="tx2"/>
          </a:solidFill>
          <a:latin typeface="+mn-lt"/>
          <a:ea typeface="+mn-ea"/>
          <a:cs typeface="+mn-cs"/>
        </a:defRPr>
      </a:lvl2pPr>
      <a:lvl3pPr marL="914400" indent="-173736" algn="l" defTabSz="914400" rtl="0" eaLnBrk="1" latinLnBrk="0" hangingPunct="1">
        <a:spcBef>
          <a:spcPts val="0"/>
        </a:spcBef>
        <a:spcAft>
          <a:spcPts val="200"/>
        </a:spcAft>
        <a:buFont typeface="Arial" panose="020B0604020202020204" pitchFamily="34" charset="0"/>
        <a:buChar char="•"/>
        <a:defRPr sz="1100" kern="1200">
          <a:solidFill>
            <a:schemeClr val="tx2"/>
          </a:solidFill>
          <a:latin typeface="+mn-lt"/>
          <a:ea typeface="+mn-ea"/>
          <a:cs typeface="+mn-cs"/>
        </a:defRPr>
      </a:lvl3pPr>
      <a:lvl4pPr marL="1280160" indent="-173736" algn="l" defTabSz="914400" rtl="0" eaLnBrk="1" latinLnBrk="0" hangingPunct="1">
        <a:spcBef>
          <a:spcPts val="0"/>
        </a:spcBef>
        <a:spcAft>
          <a:spcPts val="200"/>
        </a:spcAft>
        <a:buFont typeface="Arial" panose="020B0604020202020204" pitchFamily="34" charset="0"/>
        <a:buChar char="–"/>
        <a:defRPr sz="1000" kern="1200">
          <a:solidFill>
            <a:schemeClr val="tx2"/>
          </a:solidFill>
          <a:latin typeface="+mn-lt"/>
          <a:ea typeface="+mn-ea"/>
          <a:cs typeface="+mn-cs"/>
        </a:defRPr>
      </a:lvl4pPr>
      <a:lvl5pPr marL="1645920" indent="-173736" algn="l" defTabSz="914400" rtl="0" eaLnBrk="1" latinLnBrk="0" hangingPunct="1">
        <a:spcBef>
          <a:spcPts val="0"/>
        </a:spcBef>
        <a:spcAft>
          <a:spcPts val="200"/>
        </a:spcAft>
        <a:buFont typeface="Arial" panose="020B0604020202020204"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p:cNvSpPr txBox="1">
            <a:spLocks/>
          </p:cNvSpPr>
          <p:nvPr/>
        </p:nvSpPr>
        <p:spPr>
          <a:xfrm>
            <a:off x="8787004" y="6497365"/>
            <a:ext cx="182880"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5" name="Picture 4"/>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309737767"/>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sp>
        <p:nvSpPr>
          <p:cNvPr id="13"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0C2074"/>
                </a:solidFill>
              </a:ln>
              <a:solidFill>
                <a:prstClr val="white"/>
              </a:solidFill>
            </a:endParaRPr>
          </a:p>
        </p:txBody>
      </p:sp>
    </p:spTree>
    <p:extLst>
      <p:ext uri="{BB962C8B-B14F-4D97-AF65-F5344CB8AC3E}">
        <p14:creationId xmlns:p14="http://schemas.microsoft.com/office/powerpoint/2010/main" val="2890018732"/>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Tree>
    <p:extLst>
      <p:ext uri="{BB962C8B-B14F-4D97-AF65-F5344CB8AC3E}">
        <p14:creationId xmlns:p14="http://schemas.microsoft.com/office/powerpoint/2010/main" val="3925070625"/>
      </p:ext>
    </p:extLst>
  </p:cSld>
  <p:clrMap bg1="lt1" tx1="dk1" bg2="lt2" tx2="dk2" accent1="accent1" accent2="accent2" accent3="accent3" accent4="accent4" accent5="accent5" accent6="accent6" hlink="hlink" folHlink="folHlink"/>
  <p:sldLayoutIdLst>
    <p:sldLayoutId id="2147483683" r:id="rId1"/>
    <p:sldLayoutId id="2147483698" r:id="rId2"/>
    <p:sldLayoutId id="2147483699" r:id="rId3"/>
    <p:sldLayoutId id="2147483700" r:id="rId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
        <p:nvSpPr>
          <p:cNvPr id="13"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Tree>
    <p:extLst>
      <p:ext uri="{BB962C8B-B14F-4D97-AF65-F5344CB8AC3E}">
        <p14:creationId xmlns:p14="http://schemas.microsoft.com/office/powerpoint/2010/main" val="3596621149"/>
      </p:ext>
    </p:extLst>
  </p:cSld>
  <p:clrMap bg1="lt1" tx1="dk1" bg2="lt2" tx2="dk2" accent1="accent1" accent2="accent2" accent3="accent3" accent4="accent4" accent5="accent5" accent6="accent6" hlink="hlink" folHlink="folHlink"/>
  <p:sldLayoutIdLst>
    <p:sldLayoutId id="2147483692" r:id="rId1"/>
    <p:sldLayoutId id="2147483701" r:id="rId2"/>
    <p:sldLayoutId id="2147483694" r:id="rId3"/>
    <p:sldLayoutId id="2147483695" r:id="rId4"/>
    <p:sldLayoutId id="2147483702" r:id="rId5"/>
    <p:sldLayoutId id="2147483723" r:id="rId6"/>
    <p:sldLayoutId id="2147483696" r:id="rId7"/>
    <p:sldLayoutId id="2147483697" r:id="rId8"/>
    <p:sldLayoutId id="2147483703" r:id="rId9"/>
    <p:sldLayoutId id="2147483705" r:id="rId10"/>
    <p:sldLayoutId id="2147483707" r:id="rId11"/>
    <p:sldLayoutId id="2147483708" r:id="rId12"/>
    <p:sldLayoutId id="2147483709" r:id="rId13"/>
    <p:sldLayoutId id="2147483710" r:id="rId14"/>
    <p:sldLayoutId id="2147483799" r:id="rId15"/>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356996"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
        <p:nvSpPr>
          <p:cNvPr id="14"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Tree>
    <p:extLst>
      <p:ext uri="{BB962C8B-B14F-4D97-AF65-F5344CB8AC3E}">
        <p14:creationId xmlns:p14="http://schemas.microsoft.com/office/powerpoint/2010/main" val="4173295312"/>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722" r:id="rId3"/>
    <p:sldLayoutId id="2147483676" r:id="rId4"/>
    <p:sldLayoutId id="2147483714" r:id="rId5"/>
    <p:sldLayoutId id="2147483677" r:id="rId6"/>
    <p:sldLayoutId id="2147483716" r:id="rId7"/>
    <p:sldLayoutId id="2147483724" r:id="rId8"/>
    <p:sldLayoutId id="2147483725" r:id="rId9"/>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6397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024053"/>
            <a:ext cx="8229600" cy="4919547"/>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356996"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
        <p:nvSpPr>
          <p:cNvPr id="14"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Tree>
    <p:extLst>
      <p:ext uri="{BB962C8B-B14F-4D97-AF65-F5344CB8AC3E}">
        <p14:creationId xmlns:p14="http://schemas.microsoft.com/office/powerpoint/2010/main" val="2580735623"/>
      </p:ext>
    </p:extLst>
  </p:cSld>
  <p:clrMap bg1="lt1" tx1="dk1" bg2="lt2" tx2="dk2" accent1="accent1" accent2="accent2" accent3="accent3" accent4="accent4" accent5="accent5" accent6="accent6" hlink="hlink" folHlink="folHlink"/>
  <p:sldLayoutIdLst>
    <p:sldLayoutId id="2147483662" r:id="rId1"/>
    <p:sldLayoutId id="2147483711" r:id="rId2"/>
    <p:sldLayoutId id="2147483664" r:id="rId3"/>
    <p:sldLayoutId id="2147483712" r:id="rId4"/>
    <p:sldLayoutId id="2147483721" r:id="rId5"/>
    <p:sldLayoutId id="2147483665" r:id="rId6"/>
    <p:sldLayoutId id="2147483666" r:id="rId7"/>
    <p:sldLayoutId id="2147483713" r:id="rId8"/>
  </p:sldLayoutIdLst>
  <p:txStyles>
    <p:titleStyle>
      <a:lvl1pPr algn="l" defTabSz="914400" rtl="0" eaLnBrk="1" latinLnBrk="0" hangingPunct="1">
        <a:spcBef>
          <a:spcPct val="0"/>
        </a:spcBef>
        <a:buNone/>
        <a:defRPr sz="20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200"/>
        </a:spcAft>
        <a:buFont typeface="Arial" panose="020B0604020202020204" pitchFamily="34" charset="0"/>
        <a:buChar char="•"/>
        <a:defRPr sz="1400" kern="1200">
          <a:solidFill>
            <a:schemeClr val="tx2"/>
          </a:solidFill>
          <a:latin typeface="+mn-lt"/>
          <a:ea typeface="+mn-ea"/>
          <a:cs typeface="+mn-cs"/>
        </a:defRPr>
      </a:lvl1pPr>
      <a:lvl2pPr marL="548640" indent="-228600" algn="l" defTabSz="914400" rtl="0" eaLnBrk="1" latinLnBrk="0" hangingPunct="1">
        <a:spcBef>
          <a:spcPts val="0"/>
        </a:spcBef>
        <a:spcAft>
          <a:spcPts val="200"/>
        </a:spcAft>
        <a:buFont typeface="Arial" panose="020B0604020202020204" pitchFamily="34" charset="0"/>
        <a:buChar char="–"/>
        <a:defRPr sz="1200" kern="1200">
          <a:solidFill>
            <a:schemeClr val="tx2"/>
          </a:solidFill>
          <a:latin typeface="+mn-lt"/>
          <a:ea typeface="+mn-ea"/>
          <a:cs typeface="+mn-cs"/>
        </a:defRPr>
      </a:lvl2pPr>
      <a:lvl3pPr marL="914400" indent="-173736" algn="l" defTabSz="914400" rtl="0" eaLnBrk="1" latinLnBrk="0" hangingPunct="1">
        <a:spcBef>
          <a:spcPts val="0"/>
        </a:spcBef>
        <a:spcAft>
          <a:spcPts val="200"/>
        </a:spcAft>
        <a:buFont typeface="Arial" panose="020B0604020202020204" pitchFamily="34" charset="0"/>
        <a:buChar char="•"/>
        <a:defRPr sz="1100" kern="1200">
          <a:solidFill>
            <a:schemeClr val="tx2"/>
          </a:solidFill>
          <a:latin typeface="+mn-lt"/>
          <a:ea typeface="+mn-ea"/>
          <a:cs typeface="+mn-cs"/>
        </a:defRPr>
      </a:lvl3pPr>
      <a:lvl4pPr marL="1280160" indent="-173736" algn="l" defTabSz="914400" rtl="0" eaLnBrk="1" latinLnBrk="0" hangingPunct="1">
        <a:spcBef>
          <a:spcPts val="0"/>
        </a:spcBef>
        <a:spcAft>
          <a:spcPts val="200"/>
        </a:spcAft>
        <a:buFont typeface="Arial" panose="020B0604020202020204" pitchFamily="34" charset="0"/>
        <a:buChar char="–"/>
        <a:defRPr sz="1000" kern="1200">
          <a:solidFill>
            <a:schemeClr val="tx2"/>
          </a:solidFill>
          <a:latin typeface="+mn-lt"/>
          <a:ea typeface="+mn-ea"/>
          <a:cs typeface="+mn-cs"/>
        </a:defRPr>
      </a:lvl4pPr>
      <a:lvl5pPr marL="1645920" indent="-173736" algn="l" defTabSz="914400" rtl="0" eaLnBrk="1" latinLnBrk="0" hangingPunct="1">
        <a:spcBef>
          <a:spcPts val="0"/>
        </a:spcBef>
        <a:spcAft>
          <a:spcPts val="200"/>
        </a:spcAft>
        <a:buFont typeface="Arial" panose="020B0604020202020204"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6397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024053"/>
            <a:ext cx="8229600" cy="4919547"/>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356996"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sp>
        <p:nvSpPr>
          <p:cNvPr id="14"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rgbClr val="0C2074"/>
                </a:solidFill>
              </a:ln>
              <a:solidFill>
                <a:prstClr val="white"/>
              </a:solidFill>
            </a:endParaRPr>
          </a:p>
        </p:txBody>
      </p:sp>
    </p:spTree>
    <p:extLst>
      <p:ext uri="{BB962C8B-B14F-4D97-AF65-F5344CB8AC3E}">
        <p14:creationId xmlns:p14="http://schemas.microsoft.com/office/powerpoint/2010/main" val="299473381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Lst>
  <p:txStyles>
    <p:titleStyle>
      <a:lvl1pPr algn="l" defTabSz="914400" rtl="0" eaLnBrk="1" latinLnBrk="0" hangingPunct="1">
        <a:spcBef>
          <a:spcPct val="0"/>
        </a:spcBef>
        <a:buNone/>
        <a:defRPr sz="20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200"/>
        </a:spcAft>
        <a:buFont typeface="Arial" panose="020B0604020202020204" pitchFamily="34" charset="0"/>
        <a:buChar char="•"/>
        <a:defRPr sz="1400" kern="1200">
          <a:solidFill>
            <a:schemeClr val="tx2"/>
          </a:solidFill>
          <a:latin typeface="+mn-lt"/>
          <a:ea typeface="+mn-ea"/>
          <a:cs typeface="+mn-cs"/>
        </a:defRPr>
      </a:lvl1pPr>
      <a:lvl2pPr marL="548640" indent="-228600" algn="l" defTabSz="914400" rtl="0" eaLnBrk="1" latinLnBrk="0" hangingPunct="1">
        <a:spcBef>
          <a:spcPts val="0"/>
        </a:spcBef>
        <a:spcAft>
          <a:spcPts val="200"/>
        </a:spcAft>
        <a:buFont typeface="Arial" panose="020B0604020202020204" pitchFamily="34" charset="0"/>
        <a:buChar char="–"/>
        <a:defRPr sz="1200" kern="1200">
          <a:solidFill>
            <a:schemeClr val="tx2"/>
          </a:solidFill>
          <a:latin typeface="+mn-lt"/>
          <a:ea typeface="+mn-ea"/>
          <a:cs typeface="+mn-cs"/>
        </a:defRPr>
      </a:lvl2pPr>
      <a:lvl3pPr marL="914400" indent="-173736" algn="l" defTabSz="914400" rtl="0" eaLnBrk="1" latinLnBrk="0" hangingPunct="1">
        <a:spcBef>
          <a:spcPts val="0"/>
        </a:spcBef>
        <a:spcAft>
          <a:spcPts val="200"/>
        </a:spcAft>
        <a:buFont typeface="Arial" panose="020B0604020202020204" pitchFamily="34" charset="0"/>
        <a:buChar char="•"/>
        <a:defRPr sz="1100" kern="1200">
          <a:solidFill>
            <a:schemeClr val="tx2"/>
          </a:solidFill>
          <a:latin typeface="+mn-lt"/>
          <a:ea typeface="+mn-ea"/>
          <a:cs typeface="+mn-cs"/>
        </a:defRPr>
      </a:lvl3pPr>
      <a:lvl4pPr marL="1280160" indent="-173736" algn="l" defTabSz="914400" rtl="0" eaLnBrk="1" latinLnBrk="0" hangingPunct="1">
        <a:spcBef>
          <a:spcPts val="0"/>
        </a:spcBef>
        <a:spcAft>
          <a:spcPts val="200"/>
        </a:spcAft>
        <a:buFont typeface="Arial" panose="020B0604020202020204" pitchFamily="34" charset="0"/>
        <a:buChar char="–"/>
        <a:defRPr sz="1000" kern="1200">
          <a:solidFill>
            <a:schemeClr val="tx2"/>
          </a:solidFill>
          <a:latin typeface="+mn-lt"/>
          <a:ea typeface="+mn-ea"/>
          <a:cs typeface="+mn-cs"/>
        </a:defRPr>
      </a:lvl4pPr>
      <a:lvl5pPr marL="1645920" indent="-173736" algn="l" defTabSz="914400" rtl="0" eaLnBrk="1" latinLnBrk="0" hangingPunct="1">
        <a:spcBef>
          <a:spcPts val="0"/>
        </a:spcBef>
        <a:spcAft>
          <a:spcPts val="200"/>
        </a:spcAft>
        <a:buFont typeface="Arial" panose="020B0604020202020204"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1825207992"/>
      </p:ext>
    </p:extLst>
  </p:cSld>
  <p:clrMap bg1="lt1" tx1="dk1" bg2="lt2" tx2="dk2" accent1="accent1" accent2="accent2" accent3="accent3" accent4="accent4" accent5="accent5" accent6="accent6" hlink="hlink" folHlink="folHlink"/>
  <p:sldLayoutIdLst>
    <p:sldLayoutId id="2147483800"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3762605448"/>
      </p:ext>
    </p:extLst>
  </p:cSld>
  <p:clrMap bg1="lt1" tx1="dk1" bg2="lt2" tx2="dk2" accent1="accent1" accent2="accent2" accent3="accent3" accent4="accent4" accent5="accent5" accent6="accent6" hlink="hlink" folHlink="folHlink"/>
  <p:sldLayoutIdLst>
    <p:sldLayoutId id="2147483801"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1402834639"/>
      </p:ext>
    </p:extLst>
  </p:cSld>
  <p:clrMap bg1="lt1" tx1="dk1" bg2="lt2" tx2="dk2" accent1="accent1" accent2="accent2" accent3="accent3" accent4="accent4" accent5="accent5" accent6="accent6" hlink="hlink" folHlink="folHlink"/>
  <p:sldLayoutIdLst>
    <p:sldLayoutId id="2147483802"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1.jpeg"/><Relationship Id="rId4" Type="http://schemas.openxmlformats.org/officeDocument/2006/relationships/image" Target="../media/image27.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1.jpeg"/><Relationship Id="rId4" Type="http://schemas.openxmlformats.org/officeDocument/2006/relationships/image" Target="../media/image27.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slide" Target="slide27.xml"/><Relationship Id="rId18" Type="http://schemas.openxmlformats.org/officeDocument/2006/relationships/image" Target="../media/image20.png"/><Relationship Id="rId3" Type="http://schemas.openxmlformats.org/officeDocument/2006/relationships/image" Target="../media/image11.png"/><Relationship Id="rId21" Type="http://schemas.openxmlformats.org/officeDocument/2006/relationships/image" Target="../media/image21.png"/><Relationship Id="rId7" Type="http://schemas.openxmlformats.org/officeDocument/2006/relationships/image" Target="../media/image15.jpeg"/><Relationship Id="rId12" Type="http://schemas.openxmlformats.org/officeDocument/2006/relationships/image" Target="../media/image18.png"/><Relationship Id="rId17" Type="http://schemas.openxmlformats.org/officeDocument/2006/relationships/image" Target="../media/image290.png"/><Relationship Id="rId2" Type="http://schemas.openxmlformats.org/officeDocument/2006/relationships/image" Target="../media/image10.jpeg"/><Relationship Id="rId16" Type="http://schemas.openxmlformats.org/officeDocument/2006/relationships/slide" Target="slide28.xml"/><Relationship Id="rId20" Type="http://schemas.openxmlformats.org/officeDocument/2006/relationships/image" Target="../media/image180.png"/><Relationship Id="rId1" Type="http://schemas.openxmlformats.org/officeDocument/2006/relationships/slideLayout" Target="../slideLayouts/slideLayout5.xml"/><Relationship Id="rId6" Type="http://schemas.openxmlformats.org/officeDocument/2006/relationships/image" Target="../media/image14.jpeg"/><Relationship Id="rId11" Type="http://schemas.openxmlformats.org/officeDocument/2006/relationships/image" Target="../media/image17.png"/><Relationship Id="rId5" Type="http://schemas.openxmlformats.org/officeDocument/2006/relationships/image" Target="../media/image13.gif"/><Relationship Id="rId15" Type="http://schemas.openxmlformats.org/officeDocument/2006/relationships/image" Target="../media/image19.png"/><Relationship Id="rId23" Type="http://schemas.openxmlformats.org/officeDocument/2006/relationships/image" Target="../media/image190.png"/><Relationship Id="rId10" Type="http://schemas.openxmlformats.org/officeDocument/2006/relationships/slide" Target="slide26.xml"/><Relationship Id="rId19" Type="http://schemas.openxmlformats.org/officeDocument/2006/relationships/slide" Target="slide29.xml"/><Relationship Id="rId4" Type="http://schemas.openxmlformats.org/officeDocument/2006/relationships/image" Target="../media/image12.jpeg"/><Relationship Id="rId9" Type="http://schemas.openxmlformats.org/officeDocument/2006/relationships/image" Target="../media/image17.png"/><Relationship Id="rId14" Type="http://schemas.openxmlformats.org/officeDocument/2006/relationships/image" Target="../media/image160.png"/><Relationship Id="rId22" Type="http://schemas.openxmlformats.org/officeDocument/2006/relationships/slide" Target="slide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1.jpeg"/><Relationship Id="rId4" Type="http://schemas.openxmlformats.org/officeDocument/2006/relationships/image" Target="../media/image27.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 Placeholder 1"/>
          <p:cNvSpPr>
            <a:spLocks noGrp="1"/>
          </p:cNvSpPr>
          <p:nvPr>
            <p:ph type="body" idx="10"/>
          </p:nvPr>
        </p:nvSpPr>
        <p:spPr>
          <a:xfrm>
            <a:off x="740121" y="2510625"/>
            <a:ext cx="7696200" cy="462685"/>
          </a:xfrm>
        </p:spPr>
        <p:txBody>
          <a:bodyPr/>
          <a:lstStyle/>
          <a:p>
            <a:r>
              <a:rPr lang="en-US" i="1" dirty="0"/>
              <a:t>Bringing Business &amp; </a:t>
            </a:r>
            <a:r>
              <a:rPr lang="en-US" i="1" dirty="0">
                <a:cs typeface="Arial"/>
              </a:rPr>
              <a:t>Technology Together</a:t>
            </a:r>
            <a:endParaRPr lang="en-US" i="1" dirty="0"/>
          </a:p>
        </p:txBody>
      </p:sp>
      <p:sp>
        <p:nvSpPr>
          <p:cNvPr id="3" name="Title 2"/>
          <p:cNvSpPr>
            <a:spLocks noGrp="1"/>
          </p:cNvSpPr>
          <p:nvPr>
            <p:ph type="title"/>
          </p:nvPr>
        </p:nvSpPr>
        <p:spPr>
          <a:xfrm>
            <a:off x="609600" y="1981200"/>
            <a:ext cx="5562600" cy="508210"/>
          </a:xfrm>
        </p:spPr>
        <p:txBody>
          <a:bodyPr>
            <a:normAutofit/>
          </a:bodyPr>
          <a:lstStyle/>
          <a:p>
            <a:pPr algn="ctr"/>
            <a:r>
              <a:rPr lang="en-US" dirty="0"/>
              <a:t>One Bridge</a:t>
            </a:r>
          </a:p>
        </p:txBody>
      </p:sp>
      <p:sp>
        <p:nvSpPr>
          <p:cNvPr id="4" name="Text Placeholder 3"/>
          <p:cNvSpPr>
            <a:spLocks noGrp="1"/>
          </p:cNvSpPr>
          <p:nvPr>
            <p:ph type="body" idx="12"/>
          </p:nvPr>
        </p:nvSpPr>
        <p:spPr>
          <a:xfrm>
            <a:off x="304800" y="5715000"/>
            <a:ext cx="5257800" cy="341656"/>
          </a:xfrm>
        </p:spPr>
        <p:txBody>
          <a:bodyPr/>
          <a:lstStyle/>
          <a:p>
            <a:r>
              <a:rPr lang="en-US" sz="2000" dirty="0">
                <a:solidFill>
                  <a:schemeClr val="bg1"/>
                </a:solidFill>
              </a:rPr>
              <a:t>Crowded House Innovators:</a:t>
            </a:r>
            <a:r>
              <a:rPr lang="en-US" sz="2000" dirty="0">
                <a:solidFill>
                  <a:schemeClr val="tx1"/>
                </a:solidFill>
              </a:rPr>
              <a:t>:</a:t>
            </a:r>
          </a:p>
        </p:txBody>
      </p:sp>
      <p:sp>
        <p:nvSpPr>
          <p:cNvPr id="5" name="Text Placeholder 4"/>
          <p:cNvSpPr>
            <a:spLocks noGrp="1"/>
          </p:cNvSpPr>
          <p:nvPr>
            <p:ph type="body" idx="13"/>
          </p:nvPr>
        </p:nvSpPr>
        <p:spPr>
          <a:xfrm>
            <a:off x="304800" y="6019800"/>
            <a:ext cx="3810000" cy="609600"/>
          </a:xfrm>
        </p:spPr>
        <p:txBody>
          <a:bodyPr/>
          <a:lstStyle/>
          <a:p>
            <a:r>
              <a:rPr lang="en-US" dirty="0" err="1">
                <a:solidFill>
                  <a:srgbClr val="FF9300"/>
                </a:solidFill>
              </a:rPr>
              <a:t>Awais</a:t>
            </a:r>
            <a:r>
              <a:rPr lang="en-US" dirty="0">
                <a:solidFill>
                  <a:srgbClr val="FF9300"/>
                </a:solidFill>
              </a:rPr>
              <a:t> Sultan, Stacie Kenney, Pawan </a:t>
            </a:r>
            <a:r>
              <a:rPr lang="en-US">
                <a:solidFill>
                  <a:srgbClr val="FF9300"/>
                </a:solidFill>
              </a:rPr>
              <a:t>Tipre</a:t>
            </a:r>
            <a:endParaRPr lang="en-US" dirty="0">
              <a:solidFill>
                <a:srgbClr val="FF9300"/>
              </a:solidFill>
            </a:endParaRPr>
          </a:p>
        </p:txBody>
      </p:sp>
    </p:spTree>
    <p:extLst>
      <p:ext uri="{BB962C8B-B14F-4D97-AF65-F5344CB8AC3E}">
        <p14:creationId xmlns:p14="http://schemas.microsoft.com/office/powerpoint/2010/main" val="378162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MARKET</a:t>
            </a:r>
          </a:p>
        </p:txBody>
      </p:sp>
      <p:sp>
        <p:nvSpPr>
          <p:cNvPr id="3" name="Content Placeholder 2"/>
          <p:cNvSpPr>
            <a:spLocks noGrp="1"/>
          </p:cNvSpPr>
          <p:nvPr>
            <p:ph idx="1"/>
          </p:nvPr>
        </p:nvSpPr>
        <p:spPr>
          <a:xfrm>
            <a:off x="457200" y="990602"/>
            <a:ext cx="8229600" cy="3184812"/>
          </a:xfrm>
        </p:spPr>
        <p:txBody>
          <a:bodyPr/>
          <a:lstStyle/>
          <a:p>
            <a:r>
              <a:rPr lang="en-US" sz="1600" b="1" dirty="0"/>
              <a:t>Primary</a:t>
            </a:r>
            <a:r>
              <a:rPr lang="en-US" sz="1600" dirty="0"/>
              <a:t> = US Bank Business Line</a:t>
            </a:r>
          </a:p>
          <a:p>
            <a:pPr lvl="1"/>
            <a:r>
              <a:rPr lang="en-US" sz="1600" dirty="0"/>
              <a:t>This problem is worth solving, because it directly correlates to our strategy where we need to continually improve the way in which we work today.</a:t>
            </a:r>
          </a:p>
          <a:p>
            <a:pPr lvl="1"/>
            <a:r>
              <a:rPr lang="en-US" sz="1600" dirty="0"/>
              <a:t>We now also have Yammer and other workplace tools we didn’t have before, which can help us reach more employees than before.</a:t>
            </a:r>
          </a:p>
          <a:p>
            <a:pPr lvl="1"/>
            <a:r>
              <a:rPr lang="en-US" sz="1600" dirty="0"/>
              <a:t>We are not aware of any internal projects or efforts addressing this problem, but we do know that each business line has its own approach to maintaining their own procedures and process collateral.</a:t>
            </a:r>
          </a:p>
          <a:p>
            <a:r>
              <a:rPr lang="en-US" sz="1600" b="1" dirty="0"/>
              <a:t>Secondary</a:t>
            </a:r>
            <a:r>
              <a:rPr lang="en-US" sz="1600" dirty="0"/>
              <a:t> = US Bank Customers</a:t>
            </a:r>
          </a:p>
          <a:p>
            <a:pPr lvl="1"/>
            <a:r>
              <a:rPr lang="en-US" sz="1600" dirty="0"/>
              <a:t>If the employees are not operating at their best, then they cannot deliver their best to our customers.</a:t>
            </a:r>
          </a:p>
          <a:p>
            <a:pPr marL="320040" lvl="1" indent="0">
              <a:buNone/>
            </a:pPr>
            <a:endParaRPr lang="en-US" dirty="0"/>
          </a:p>
        </p:txBody>
      </p:sp>
      <p:sp>
        <p:nvSpPr>
          <p:cNvPr id="4" name="Text Placeholder 3"/>
          <p:cNvSpPr>
            <a:spLocks noGrp="1"/>
          </p:cNvSpPr>
          <p:nvPr>
            <p:ph type="body" idx="10"/>
          </p:nvPr>
        </p:nvSpPr>
        <p:spPr>
          <a:xfrm>
            <a:off x="457200" y="762000"/>
            <a:ext cx="8229600" cy="304800"/>
          </a:xfrm>
        </p:spPr>
        <p:txBody>
          <a:bodyPr/>
          <a:lstStyle/>
          <a:p>
            <a:r>
              <a:rPr lang="en-US" sz="1800" dirty="0"/>
              <a:t>Everyone; the problem doesn’t discriminate and neither does our solution</a:t>
            </a:r>
          </a:p>
        </p:txBody>
      </p:sp>
      <p:grpSp>
        <p:nvGrpSpPr>
          <p:cNvPr id="18" name="Group 17">
            <a:extLst>
              <a:ext uri="{FF2B5EF4-FFF2-40B4-BE49-F238E27FC236}">
                <a16:creationId xmlns:a16="http://schemas.microsoft.com/office/drawing/2014/main" id="{D6658EEB-AD4C-C969-F005-4ACA9B586BBE}"/>
              </a:ext>
            </a:extLst>
          </p:cNvPr>
          <p:cNvGrpSpPr/>
          <p:nvPr/>
        </p:nvGrpSpPr>
        <p:grpSpPr>
          <a:xfrm>
            <a:off x="1352550" y="4406633"/>
            <a:ext cx="8172450" cy="1460767"/>
            <a:chOff x="342900" y="2036381"/>
            <a:chExt cx="8172450" cy="1460767"/>
          </a:xfrm>
        </p:grpSpPr>
        <p:sp>
          <p:nvSpPr>
            <p:cNvPr id="5" name="Title 1">
              <a:extLst>
                <a:ext uri="{FF2B5EF4-FFF2-40B4-BE49-F238E27FC236}">
                  <a16:creationId xmlns:a16="http://schemas.microsoft.com/office/drawing/2014/main" id="{FDDA1C27-9189-CB43-3091-E21D2B52246B}"/>
                </a:ext>
              </a:extLst>
            </p:cNvPr>
            <p:cNvSpPr txBox="1">
              <a:spLocks/>
            </p:cNvSpPr>
            <p:nvPr/>
          </p:nvSpPr>
          <p:spPr>
            <a:xfrm>
              <a:off x="342900" y="2036381"/>
              <a:ext cx="8172450" cy="422893"/>
            </a:xfrm>
            <a:prstGeom prst="rect">
              <a:avLst/>
            </a:prstGeom>
          </p:spPr>
          <p:txBody>
            <a:bodyPr vert="horz" lIns="0" tIns="0" rIns="0" bIns="0" rtlCol="0" anchor="b" anchorCtr="0">
              <a:normAutofit/>
            </a:bodyPr>
            <a:lstStyle>
              <a:lvl1pPr algn="l" defTabSz="914400" rtl="0" eaLnBrk="1" latinLnBrk="0" hangingPunct="1">
                <a:spcBef>
                  <a:spcPct val="0"/>
                </a:spcBef>
                <a:buNone/>
                <a:defRPr sz="2800" b="1" kern="1200">
                  <a:solidFill>
                    <a:schemeClr val="tx1"/>
                  </a:solidFill>
                  <a:latin typeface="+mj-lt"/>
                  <a:ea typeface="+mj-ea"/>
                  <a:cs typeface="+mj-cs"/>
                </a:defRPr>
              </a:lvl1pPr>
            </a:lstStyle>
            <a:p>
              <a:r>
                <a:rPr lang="en-US" sz="1400" dirty="0"/>
                <a:t>One Bridge - from Business to Technology</a:t>
              </a:r>
              <a:br>
                <a:rPr lang="en-US" dirty="0"/>
              </a:br>
              <a:r>
                <a:rPr lang="en-US" sz="1200" i="1" dirty="0"/>
                <a:t>The only place you need to go for turning ideas or problems into future possibilities.</a:t>
              </a:r>
              <a:endParaRPr lang="en-US" sz="1200" dirty="0"/>
            </a:p>
          </p:txBody>
        </p:sp>
        <p:pic>
          <p:nvPicPr>
            <p:cNvPr id="6" name="Content Placeholder 3">
              <a:extLst>
                <a:ext uri="{FF2B5EF4-FFF2-40B4-BE49-F238E27FC236}">
                  <a16:creationId xmlns:a16="http://schemas.microsoft.com/office/drawing/2014/main" id="{5E560FFB-23F8-221A-F252-A8C818258F6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95401" y="2493581"/>
              <a:ext cx="1219200" cy="617220"/>
            </a:xfrm>
            <a:prstGeom prst="rect">
              <a:avLst/>
            </a:prstGeom>
          </p:spPr>
        </p:pic>
        <p:pic>
          <p:nvPicPr>
            <p:cNvPr id="7" name="Picture 6">
              <a:extLst>
                <a:ext uri="{FF2B5EF4-FFF2-40B4-BE49-F238E27FC236}">
                  <a16:creationId xmlns:a16="http://schemas.microsoft.com/office/drawing/2014/main" id="{82074074-2566-DA90-A0A9-186FDA0EBC5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42902" y="2706604"/>
              <a:ext cx="317262" cy="396577"/>
            </a:xfrm>
            <a:prstGeom prst="rect">
              <a:avLst/>
            </a:prstGeom>
          </p:spPr>
        </p:pic>
        <p:pic>
          <p:nvPicPr>
            <p:cNvPr id="8" name="Picture 7">
              <a:extLst>
                <a:ext uri="{FF2B5EF4-FFF2-40B4-BE49-F238E27FC236}">
                  <a16:creationId xmlns:a16="http://schemas.microsoft.com/office/drawing/2014/main" id="{93899378-414B-6822-ED75-BD4D45AF186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42901" y="3091665"/>
              <a:ext cx="259683" cy="282009"/>
            </a:xfrm>
            <a:prstGeom prst="rect">
              <a:avLst/>
            </a:prstGeom>
          </p:spPr>
        </p:pic>
        <p:pic>
          <p:nvPicPr>
            <p:cNvPr id="9" name="Picture 8">
              <a:extLst>
                <a:ext uri="{FF2B5EF4-FFF2-40B4-BE49-F238E27FC236}">
                  <a16:creationId xmlns:a16="http://schemas.microsoft.com/office/drawing/2014/main" id="{05553DBA-05B0-C741-2560-F58CEE30E05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85003" y="2505097"/>
              <a:ext cx="205597" cy="217084"/>
            </a:xfrm>
            <a:prstGeom prst="rect">
              <a:avLst/>
            </a:prstGeom>
          </p:spPr>
        </p:pic>
        <p:pic>
          <p:nvPicPr>
            <p:cNvPr id="10" name="Picture 9">
              <a:extLst>
                <a:ext uri="{FF2B5EF4-FFF2-40B4-BE49-F238E27FC236}">
                  <a16:creationId xmlns:a16="http://schemas.microsoft.com/office/drawing/2014/main" id="{78FDD715-40C7-825A-5BD4-71E9116EBB49}"/>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62001" y="3331781"/>
              <a:ext cx="198440" cy="165367"/>
            </a:xfrm>
            <a:prstGeom prst="rect">
              <a:avLst/>
            </a:prstGeom>
          </p:spPr>
        </p:pic>
        <p:sp>
          <p:nvSpPr>
            <p:cNvPr id="11" name="Right Arrow 10">
              <a:extLst>
                <a:ext uri="{FF2B5EF4-FFF2-40B4-BE49-F238E27FC236}">
                  <a16:creationId xmlns:a16="http://schemas.microsoft.com/office/drawing/2014/main" id="{F1E44A50-0127-E06D-66B1-9377A12B9F02}"/>
                </a:ext>
              </a:extLst>
            </p:cNvPr>
            <p:cNvSpPr/>
            <p:nvPr/>
          </p:nvSpPr>
          <p:spPr>
            <a:xfrm>
              <a:off x="860974" y="2932050"/>
              <a:ext cx="314387" cy="112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D7A88050-251A-C669-7277-BA269CAF57D7}"/>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2209800" y="2950781"/>
              <a:ext cx="1143000" cy="538529"/>
            </a:xfrm>
            <a:prstGeom prst="rect">
              <a:avLst/>
            </a:prstGeom>
          </p:spPr>
        </p:pic>
        <p:pic>
          <p:nvPicPr>
            <p:cNvPr id="13" name="Picture 12">
              <a:extLst>
                <a:ext uri="{FF2B5EF4-FFF2-40B4-BE49-F238E27FC236}">
                  <a16:creationId xmlns:a16="http://schemas.microsoft.com/office/drawing/2014/main" id="{722D6539-1AD4-FA15-274C-DD135AB67BE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82559" y="2413739"/>
              <a:ext cx="765642" cy="765642"/>
            </a:xfrm>
            <a:prstGeom prst="rect">
              <a:avLst/>
            </a:prstGeom>
          </p:spPr>
        </p:pic>
        <p:sp>
          <p:nvSpPr>
            <p:cNvPr id="14" name="Down Arrow 13">
              <a:extLst>
                <a:ext uri="{FF2B5EF4-FFF2-40B4-BE49-F238E27FC236}">
                  <a16:creationId xmlns:a16="http://schemas.microsoft.com/office/drawing/2014/main" id="{0D79B8A9-6A77-0F5E-9E21-807744973420}"/>
                </a:ext>
              </a:extLst>
            </p:cNvPr>
            <p:cNvSpPr/>
            <p:nvPr/>
          </p:nvSpPr>
          <p:spPr>
            <a:xfrm rot="15397743">
              <a:off x="3499630" y="2822699"/>
              <a:ext cx="152996" cy="4444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ight Arrow 14">
              <a:extLst>
                <a:ext uri="{FF2B5EF4-FFF2-40B4-BE49-F238E27FC236}">
                  <a16:creationId xmlns:a16="http://schemas.microsoft.com/office/drawing/2014/main" id="{5878F31F-773B-1BB5-DD33-76FC088F74DB}"/>
                </a:ext>
              </a:extLst>
            </p:cNvPr>
            <p:cNvSpPr/>
            <p:nvPr/>
          </p:nvSpPr>
          <p:spPr>
            <a:xfrm>
              <a:off x="5092974" y="2953550"/>
              <a:ext cx="386800" cy="1135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6" name="Picture 15">
              <a:extLst>
                <a:ext uri="{FF2B5EF4-FFF2-40B4-BE49-F238E27FC236}">
                  <a16:creationId xmlns:a16="http://schemas.microsoft.com/office/drawing/2014/main" id="{77C65D38-617B-8244-244F-97EEAF3235F0}"/>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5615474" y="2493581"/>
              <a:ext cx="986959" cy="986959"/>
            </a:xfrm>
            <a:prstGeom prst="rect">
              <a:avLst/>
            </a:prstGeom>
          </p:spPr>
        </p:pic>
        <p:sp>
          <p:nvSpPr>
            <p:cNvPr id="17" name="TextBox 16">
              <a:extLst>
                <a:ext uri="{FF2B5EF4-FFF2-40B4-BE49-F238E27FC236}">
                  <a16:creationId xmlns:a16="http://schemas.microsoft.com/office/drawing/2014/main" id="{05D451BA-A7CD-327D-FFAC-6202D641AF9C}"/>
                </a:ext>
              </a:extLst>
            </p:cNvPr>
            <p:cNvSpPr txBox="1"/>
            <p:nvPr/>
          </p:nvSpPr>
          <p:spPr>
            <a:xfrm>
              <a:off x="3657600" y="3077865"/>
              <a:ext cx="1688815" cy="253916"/>
            </a:xfrm>
            <a:prstGeom prst="rect">
              <a:avLst/>
            </a:prstGeom>
            <a:noFill/>
          </p:spPr>
          <p:txBody>
            <a:bodyPr wrap="square" rtlCol="0">
              <a:spAutoFit/>
            </a:bodyPr>
            <a:lstStyle/>
            <a:p>
              <a:r>
                <a:rPr lang="en-US" sz="1050" dirty="0"/>
                <a:t>Idea / Problem Home</a:t>
              </a:r>
            </a:p>
          </p:txBody>
        </p:sp>
      </p:grpSp>
    </p:spTree>
    <p:extLst>
      <p:ext uri="{BB962C8B-B14F-4D97-AF65-F5344CB8AC3E}">
        <p14:creationId xmlns:p14="http://schemas.microsoft.com/office/powerpoint/2010/main" val="1146905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019800"/>
            <a:ext cx="9144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idx="10"/>
          </p:nvPr>
        </p:nvSpPr>
        <p:spPr>
          <a:xfrm>
            <a:off x="3352800" y="2144714"/>
            <a:ext cx="5334000" cy="674686"/>
          </a:xfrm>
        </p:spPr>
        <p:txBody>
          <a:bodyPr/>
          <a:lstStyle/>
          <a:p>
            <a:r>
              <a:rPr lang="en-US" dirty="0"/>
              <a:t>Future of Innovation. . .</a:t>
            </a:r>
          </a:p>
        </p:txBody>
      </p:sp>
      <p:sp>
        <p:nvSpPr>
          <p:cNvPr id="3" name="Title 2"/>
          <p:cNvSpPr>
            <a:spLocks noGrp="1"/>
          </p:cNvSpPr>
          <p:nvPr>
            <p:ph type="title"/>
          </p:nvPr>
        </p:nvSpPr>
        <p:spPr>
          <a:xfrm>
            <a:off x="3352800" y="1179304"/>
            <a:ext cx="5334000" cy="982662"/>
          </a:xfrm>
        </p:spPr>
        <p:txBody>
          <a:bodyPr/>
          <a:lstStyle/>
          <a:p>
            <a:r>
              <a:rPr lang="en-US" dirty="0"/>
              <a:t>NEXT STEPS</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371600" y="2057400"/>
            <a:ext cx="1600200" cy="619972"/>
          </a:xfrm>
          <a:prstGeom prst="rect">
            <a:avLst/>
          </a:prstGeom>
        </p:spPr>
      </p:pic>
      <p:sp>
        <p:nvSpPr>
          <p:cNvPr id="4" name="TextBox 3"/>
          <p:cNvSpPr txBox="1"/>
          <p:nvPr/>
        </p:nvSpPr>
        <p:spPr>
          <a:xfrm>
            <a:off x="3352800" y="2677372"/>
            <a:ext cx="53340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Understand business line ideation process.</a:t>
            </a:r>
          </a:p>
          <a:p>
            <a:pPr marL="285750" indent="-285750">
              <a:buFont typeface="Arial" panose="020B0604020202020204" pitchFamily="34" charset="0"/>
              <a:buChar char="•"/>
            </a:pPr>
            <a:r>
              <a:rPr lang="en-US" dirty="0"/>
              <a:t>Discuss and then create a campaign. We can discuss what should be the ask for the campaign, what quarter will work for the campaign etc.</a:t>
            </a:r>
          </a:p>
          <a:p>
            <a:pPr marL="285750" indent="-285750">
              <a:buFont typeface="Arial" panose="020B0604020202020204" pitchFamily="34" charset="0"/>
              <a:buChar char="•"/>
            </a:pPr>
            <a:r>
              <a:rPr lang="en-US" dirty="0"/>
              <a:t>Demo of OneBridge process, basically integrated workflow involving different ideation tools including business line ideation tools to present idea intake and triage process that can help accelerate ideation. </a:t>
            </a:r>
          </a:p>
        </p:txBody>
      </p:sp>
    </p:spTree>
    <p:extLst>
      <p:ext uri="{BB962C8B-B14F-4D97-AF65-F5344CB8AC3E}">
        <p14:creationId xmlns:p14="http://schemas.microsoft.com/office/powerpoint/2010/main" val="476358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131095"/>
            <a:ext cx="8172450" cy="860991"/>
          </a:xfrm>
        </p:spPr>
        <p:txBody>
          <a:bodyPr>
            <a:normAutofit/>
          </a:bodyPr>
          <a:lstStyle/>
          <a:p>
            <a:r>
              <a:rPr lang="en-US" dirty="0"/>
              <a:t>One Bridge - from Business to Technology</a:t>
            </a:r>
            <a:br>
              <a:rPr lang="en-US" dirty="0"/>
            </a:br>
            <a:r>
              <a:rPr lang="en-US" sz="1500" i="1" dirty="0"/>
              <a:t>The only place you need to go for turning ideas or problems into future possibilities.</a:t>
            </a:r>
            <a:endParaRPr lang="en-US" sz="1500" dirty="0"/>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val="0"/>
              </a:ext>
            </a:extLst>
          </a:blip>
          <a:stretch>
            <a:fillRect/>
          </a:stretch>
        </p:blipFill>
        <p:spPr>
          <a:xfrm>
            <a:off x="1435385" y="2647271"/>
            <a:ext cx="3856754" cy="1952482"/>
          </a:xfrm>
        </p:spPr>
      </p:pic>
      <p:pic>
        <p:nvPicPr>
          <p:cNvPr id="14" name="Picture 1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42901" y="2869152"/>
            <a:ext cx="748325" cy="935406"/>
          </a:xfrm>
          <a:prstGeom prst="rect">
            <a:avLst/>
          </a:prstGeom>
        </p:spPr>
      </p:pic>
      <p:pic>
        <p:nvPicPr>
          <p:cNvPr id="15" name="Picture 1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42901" y="3939864"/>
            <a:ext cx="683039" cy="741761"/>
          </a:xfrm>
          <a:prstGeom prst="rect">
            <a:avLst/>
          </a:prstGeom>
        </p:spPr>
      </p:pic>
      <p:pic>
        <p:nvPicPr>
          <p:cNvPr id="16" name="Picture 1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85003" y="2559706"/>
            <a:ext cx="314387" cy="331952"/>
          </a:xfrm>
          <a:prstGeom prst="rect">
            <a:avLst/>
          </a:prstGeom>
        </p:spPr>
      </p:pic>
      <p:pic>
        <p:nvPicPr>
          <p:cNvPr id="17" name="Picture 16"/>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860974" y="4681625"/>
            <a:ext cx="299525" cy="249604"/>
          </a:xfrm>
          <a:prstGeom prst="rect">
            <a:avLst/>
          </a:prstGeom>
        </p:spPr>
      </p:pic>
      <p:sp>
        <p:nvSpPr>
          <p:cNvPr id="18" name="Right Arrow 17"/>
          <p:cNvSpPr/>
          <p:nvPr/>
        </p:nvSpPr>
        <p:spPr>
          <a:xfrm>
            <a:off x="860974" y="3590840"/>
            <a:ext cx="664190" cy="326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320590" y="4168993"/>
            <a:ext cx="2314698" cy="1090579"/>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11358" y="2006216"/>
            <a:ext cx="1402493" cy="1402493"/>
          </a:xfrm>
          <a:prstGeom prst="rect">
            <a:avLst/>
          </a:prstGeom>
        </p:spPr>
      </p:pic>
      <p:sp>
        <p:nvSpPr>
          <p:cNvPr id="21" name="Down Arrow 20"/>
          <p:cNvSpPr/>
          <p:nvPr/>
        </p:nvSpPr>
        <p:spPr>
          <a:xfrm rot="13408601">
            <a:off x="5428199" y="3552058"/>
            <a:ext cx="375557" cy="608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ight Arrow 21"/>
          <p:cNvSpPr/>
          <p:nvPr/>
        </p:nvSpPr>
        <p:spPr>
          <a:xfrm>
            <a:off x="6863093" y="3483303"/>
            <a:ext cx="638748" cy="393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4" name="Picture 23"/>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7533071" y="3068326"/>
            <a:ext cx="1371600" cy="1371600"/>
          </a:xfrm>
          <a:prstGeom prst="rect">
            <a:avLst/>
          </a:prstGeom>
        </p:spPr>
      </p:pic>
      <p:sp>
        <p:nvSpPr>
          <p:cNvPr id="25" name="TextBox 24"/>
          <p:cNvSpPr txBox="1"/>
          <p:nvPr/>
        </p:nvSpPr>
        <p:spPr>
          <a:xfrm>
            <a:off x="5684449" y="3293293"/>
            <a:ext cx="1544677" cy="253916"/>
          </a:xfrm>
          <a:prstGeom prst="rect">
            <a:avLst/>
          </a:prstGeom>
          <a:noFill/>
        </p:spPr>
        <p:txBody>
          <a:bodyPr wrap="square" rtlCol="0">
            <a:spAutoFit/>
          </a:bodyPr>
          <a:lstStyle/>
          <a:p>
            <a:r>
              <a:rPr lang="en-US" sz="1050" dirty="0"/>
              <a:t>Idea / Problem Home</a:t>
            </a:r>
          </a:p>
        </p:txBody>
      </p:sp>
    </p:spTree>
    <p:extLst>
      <p:ext uri="{BB962C8B-B14F-4D97-AF65-F5344CB8AC3E}">
        <p14:creationId xmlns:p14="http://schemas.microsoft.com/office/powerpoint/2010/main" val="178718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2"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0-#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2" grpId="0" animBg="1"/>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73733-9BB0-17F9-8B17-52092CDB69E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343D559-D835-0394-5FC7-CD35DE92CE5E}"/>
              </a:ext>
            </a:extLst>
          </p:cNvPr>
          <p:cNvSpPr txBox="1"/>
          <p:nvPr/>
        </p:nvSpPr>
        <p:spPr>
          <a:xfrm>
            <a:off x="333534" y="4971688"/>
            <a:ext cx="1715691" cy="669414"/>
          </a:xfrm>
          <a:prstGeom prst="rect">
            <a:avLst/>
          </a:prstGeom>
          <a:noFill/>
        </p:spPr>
        <p:txBody>
          <a:bodyPr wrap="square" rtlCol="0" anchor="t">
            <a:spAutoFit/>
          </a:bodyPr>
          <a:lstStyle/>
          <a:p>
            <a:r>
              <a:rPr lang="en-US" sz="1350" dirty="0"/>
              <a:t>Opportunity:</a:t>
            </a:r>
          </a:p>
          <a:p>
            <a:r>
              <a:rPr lang="en-US" sz="1350" dirty="0"/>
              <a:t>- </a:t>
            </a:r>
            <a:r>
              <a:rPr lang="en-US" sz="1050" dirty="0"/>
              <a:t>Ideas and problems occur throughout the day.</a:t>
            </a:r>
          </a:p>
        </p:txBody>
      </p:sp>
      <p:sp>
        <p:nvSpPr>
          <p:cNvPr id="5" name="TextBox 4">
            <a:extLst>
              <a:ext uri="{FF2B5EF4-FFF2-40B4-BE49-F238E27FC236}">
                <a16:creationId xmlns:a16="http://schemas.microsoft.com/office/drawing/2014/main" id="{111FA78A-8D55-05C7-EA4C-6CC2C0AA9E5C}"/>
              </a:ext>
            </a:extLst>
          </p:cNvPr>
          <p:cNvSpPr txBox="1"/>
          <p:nvPr/>
        </p:nvSpPr>
        <p:spPr>
          <a:xfrm>
            <a:off x="2136172" y="4962602"/>
            <a:ext cx="1983005" cy="830997"/>
          </a:xfrm>
          <a:prstGeom prst="rect">
            <a:avLst/>
          </a:prstGeom>
          <a:noFill/>
        </p:spPr>
        <p:txBody>
          <a:bodyPr wrap="square" rtlCol="0" anchor="t">
            <a:spAutoFit/>
          </a:bodyPr>
          <a:lstStyle/>
          <a:p>
            <a:r>
              <a:rPr lang="en-US" sz="1350" dirty="0"/>
              <a:t>Opportunity:</a:t>
            </a:r>
          </a:p>
          <a:p>
            <a:r>
              <a:rPr lang="en-US" sz="1350" dirty="0"/>
              <a:t>- </a:t>
            </a:r>
            <a:r>
              <a:rPr lang="en-US" sz="1050" dirty="0"/>
              <a:t>Depending on where Natalie works, she can have many options to pursue.</a:t>
            </a:r>
          </a:p>
        </p:txBody>
      </p:sp>
      <p:sp>
        <p:nvSpPr>
          <p:cNvPr id="6" name="TextBox 5">
            <a:extLst>
              <a:ext uri="{FF2B5EF4-FFF2-40B4-BE49-F238E27FC236}">
                <a16:creationId xmlns:a16="http://schemas.microsoft.com/office/drawing/2014/main" id="{29E1760C-CE7F-5376-11A7-D602E4AF8DC6}"/>
              </a:ext>
            </a:extLst>
          </p:cNvPr>
          <p:cNvSpPr txBox="1"/>
          <p:nvPr/>
        </p:nvSpPr>
        <p:spPr>
          <a:xfrm>
            <a:off x="6054438" y="5017854"/>
            <a:ext cx="2808857" cy="784830"/>
          </a:xfrm>
          <a:prstGeom prst="rect">
            <a:avLst/>
          </a:prstGeom>
          <a:noFill/>
        </p:spPr>
        <p:txBody>
          <a:bodyPr wrap="square" rtlCol="0" anchor="t">
            <a:spAutoFit/>
          </a:bodyPr>
          <a:lstStyle/>
          <a:p>
            <a:r>
              <a:rPr lang="en-US" sz="1350" dirty="0"/>
              <a:t>Opportunity:</a:t>
            </a:r>
          </a:p>
          <a:p>
            <a:r>
              <a:rPr lang="en-US" sz="1050" dirty="0"/>
              <a:t>- When ideas cannot be easily shared then they are learned to be stifled and become missed opportunities.</a:t>
            </a:r>
          </a:p>
        </p:txBody>
      </p:sp>
      <p:sp>
        <p:nvSpPr>
          <p:cNvPr id="7" name="TextBox 6">
            <a:extLst>
              <a:ext uri="{FF2B5EF4-FFF2-40B4-BE49-F238E27FC236}">
                <a16:creationId xmlns:a16="http://schemas.microsoft.com/office/drawing/2014/main" id="{0EF194B4-20A8-93DE-583C-9801C1A0A6BB}"/>
              </a:ext>
            </a:extLst>
          </p:cNvPr>
          <p:cNvSpPr txBox="1"/>
          <p:nvPr/>
        </p:nvSpPr>
        <p:spPr>
          <a:xfrm>
            <a:off x="4213609" y="5071974"/>
            <a:ext cx="1615691" cy="715581"/>
          </a:xfrm>
          <a:prstGeom prst="rect">
            <a:avLst/>
          </a:prstGeom>
          <a:noFill/>
        </p:spPr>
        <p:txBody>
          <a:bodyPr wrap="square" rtlCol="0" anchor="t">
            <a:spAutoFit/>
          </a:bodyPr>
          <a:lstStyle/>
          <a:p>
            <a:r>
              <a:rPr lang="en-US" sz="1350" dirty="0"/>
              <a:t>Opportunity:</a:t>
            </a:r>
          </a:p>
          <a:p>
            <a:r>
              <a:rPr lang="en-US" sz="1350" dirty="0"/>
              <a:t>- </a:t>
            </a:r>
            <a:r>
              <a:rPr lang="en-US" sz="1050" dirty="0"/>
              <a:t>Frustration can lead to job dissatisfaction</a:t>
            </a:r>
            <a:r>
              <a:rPr lang="en-US" sz="1350" dirty="0"/>
              <a:t>.</a:t>
            </a:r>
            <a:endParaRPr lang="en-US" sz="1050" dirty="0"/>
          </a:p>
        </p:txBody>
      </p:sp>
      <p:sp>
        <p:nvSpPr>
          <p:cNvPr id="10" name="TextBox 9">
            <a:extLst>
              <a:ext uri="{FF2B5EF4-FFF2-40B4-BE49-F238E27FC236}">
                <a16:creationId xmlns:a16="http://schemas.microsoft.com/office/drawing/2014/main" id="{2C3F0B91-7BC5-A646-4DF6-EF4AE61520FF}"/>
              </a:ext>
            </a:extLst>
          </p:cNvPr>
          <p:cNvSpPr txBox="1"/>
          <p:nvPr/>
        </p:nvSpPr>
        <p:spPr>
          <a:xfrm>
            <a:off x="2457450" y="1252518"/>
            <a:ext cx="2292848" cy="784830"/>
          </a:xfrm>
          <a:prstGeom prst="rect">
            <a:avLst/>
          </a:prstGeom>
          <a:noFill/>
        </p:spPr>
        <p:txBody>
          <a:bodyPr wrap="square" rtlCol="0">
            <a:spAutoFit/>
          </a:bodyPr>
          <a:lstStyle/>
          <a:p>
            <a:r>
              <a:rPr lang="en-US" sz="1350" dirty="0"/>
              <a:t>SCENARIO:</a:t>
            </a:r>
          </a:p>
          <a:p>
            <a:r>
              <a:rPr lang="en-US" sz="1050" dirty="0"/>
              <a:t>Natalie has an idea about a business problem she would like to solve.</a:t>
            </a:r>
          </a:p>
        </p:txBody>
      </p:sp>
      <p:sp>
        <p:nvSpPr>
          <p:cNvPr id="11" name="TextBox 10">
            <a:extLst>
              <a:ext uri="{FF2B5EF4-FFF2-40B4-BE49-F238E27FC236}">
                <a16:creationId xmlns:a16="http://schemas.microsoft.com/office/drawing/2014/main" id="{A1995792-0486-5DAF-05BF-CFA5690849BE}"/>
              </a:ext>
            </a:extLst>
          </p:cNvPr>
          <p:cNvSpPr txBox="1"/>
          <p:nvPr/>
        </p:nvSpPr>
        <p:spPr>
          <a:xfrm>
            <a:off x="4914900" y="1240118"/>
            <a:ext cx="3894294" cy="623248"/>
          </a:xfrm>
          <a:prstGeom prst="rect">
            <a:avLst/>
          </a:prstGeom>
          <a:noFill/>
        </p:spPr>
        <p:txBody>
          <a:bodyPr wrap="square" rtlCol="0">
            <a:spAutoFit/>
          </a:bodyPr>
          <a:lstStyle/>
          <a:p>
            <a:r>
              <a:rPr lang="en-US" sz="1350" dirty="0"/>
              <a:t>GOALS &amp; EXPECTATIONS:</a:t>
            </a:r>
          </a:p>
          <a:p>
            <a:pPr marL="128588" indent="-128588">
              <a:buFont typeface="Arial" panose="020B0604020202020204" pitchFamily="34" charset="0"/>
              <a:buChar char="•"/>
            </a:pPr>
            <a:r>
              <a:rPr lang="en-US" sz="1050" dirty="0"/>
              <a:t>Natalie wants to share her idea with the right resources.</a:t>
            </a:r>
          </a:p>
          <a:p>
            <a:pPr marL="128588" indent="-128588">
              <a:buFont typeface="Arial" panose="020B0604020202020204" pitchFamily="34" charset="0"/>
              <a:buChar char="•"/>
            </a:pPr>
            <a:r>
              <a:rPr lang="en-US" sz="1050" dirty="0"/>
              <a:t>Natalie expects to easily find some place to share her idea.</a:t>
            </a:r>
          </a:p>
        </p:txBody>
      </p:sp>
      <p:pic>
        <p:nvPicPr>
          <p:cNvPr id="2" name="Picture 1">
            <a:extLst>
              <a:ext uri="{FF2B5EF4-FFF2-40B4-BE49-F238E27FC236}">
                <a16:creationId xmlns:a16="http://schemas.microsoft.com/office/drawing/2014/main" id="{B5291EF7-DA80-8937-E9A9-ACD6798DF49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294620" y="3331364"/>
            <a:ext cx="1476701" cy="1155434"/>
          </a:xfrm>
          <a:prstGeom prst="rect">
            <a:avLst/>
          </a:prstGeom>
        </p:spPr>
      </p:pic>
      <p:sp>
        <p:nvSpPr>
          <p:cNvPr id="3" name="TextBox 2">
            <a:extLst>
              <a:ext uri="{FF2B5EF4-FFF2-40B4-BE49-F238E27FC236}">
                <a16:creationId xmlns:a16="http://schemas.microsoft.com/office/drawing/2014/main" id="{B71ACFAC-F9A5-21D1-EB5D-09EC8302745A}"/>
              </a:ext>
            </a:extLst>
          </p:cNvPr>
          <p:cNvSpPr txBox="1"/>
          <p:nvPr/>
        </p:nvSpPr>
        <p:spPr>
          <a:xfrm>
            <a:off x="350684" y="2663662"/>
            <a:ext cx="1553601" cy="507831"/>
          </a:xfrm>
          <a:prstGeom prst="rect">
            <a:avLst/>
          </a:prstGeom>
          <a:noFill/>
        </p:spPr>
        <p:txBody>
          <a:bodyPr wrap="square" rtlCol="0">
            <a:spAutoFit/>
          </a:bodyPr>
          <a:lstStyle/>
          <a:p>
            <a:r>
              <a:rPr lang="en-US" sz="900" dirty="0"/>
              <a:t>Natalie comes up with a great idea for improving the way her team works.</a:t>
            </a:r>
          </a:p>
        </p:txBody>
      </p:sp>
      <p:pic>
        <p:nvPicPr>
          <p:cNvPr id="9" name="Picture 8">
            <a:extLst>
              <a:ext uri="{FF2B5EF4-FFF2-40B4-BE49-F238E27FC236}">
                <a16:creationId xmlns:a16="http://schemas.microsoft.com/office/drawing/2014/main" id="{77254F37-874A-823C-D020-0255345F1C7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733110" y="3368423"/>
            <a:ext cx="953690" cy="1519825"/>
          </a:xfrm>
          <a:prstGeom prst="rect">
            <a:avLst/>
          </a:prstGeom>
        </p:spPr>
      </p:pic>
      <p:pic>
        <p:nvPicPr>
          <p:cNvPr id="12" name="Picture 11">
            <a:extLst>
              <a:ext uri="{FF2B5EF4-FFF2-40B4-BE49-F238E27FC236}">
                <a16:creationId xmlns:a16="http://schemas.microsoft.com/office/drawing/2014/main" id="{58ABB157-6ABE-D80A-BD44-3041C234EB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46649" y="3224909"/>
            <a:ext cx="1361670" cy="1359944"/>
          </a:xfrm>
          <a:prstGeom prst="rect">
            <a:avLst/>
          </a:prstGeom>
        </p:spPr>
      </p:pic>
      <p:sp>
        <p:nvSpPr>
          <p:cNvPr id="13" name="TextBox 12">
            <a:extLst>
              <a:ext uri="{FF2B5EF4-FFF2-40B4-BE49-F238E27FC236}">
                <a16:creationId xmlns:a16="http://schemas.microsoft.com/office/drawing/2014/main" id="{45892BD7-F89B-8F6B-3504-0226F7A89CCD}"/>
              </a:ext>
            </a:extLst>
          </p:cNvPr>
          <p:cNvSpPr txBox="1"/>
          <p:nvPr/>
        </p:nvSpPr>
        <p:spPr>
          <a:xfrm>
            <a:off x="7701770" y="2800723"/>
            <a:ext cx="1161525" cy="507831"/>
          </a:xfrm>
          <a:prstGeom prst="rect">
            <a:avLst/>
          </a:prstGeom>
          <a:noFill/>
        </p:spPr>
        <p:txBody>
          <a:bodyPr wrap="square" rtlCol="0">
            <a:spAutoFit/>
          </a:bodyPr>
          <a:lstStyle/>
          <a:p>
            <a:r>
              <a:rPr lang="en-US" sz="900" dirty="0"/>
              <a:t>Natalie gives up and goes back to work. </a:t>
            </a:r>
          </a:p>
        </p:txBody>
      </p:sp>
      <p:pic>
        <p:nvPicPr>
          <p:cNvPr id="14" name="Picture 13">
            <a:extLst>
              <a:ext uri="{FF2B5EF4-FFF2-40B4-BE49-F238E27FC236}">
                <a16:creationId xmlns:a16="http://schemas.microsoft.com/office/drawing/2014/main" id="{81A1AA96-92C4-9EA2-71BA-FAFED94A8A7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253217" y="3317652"/>
            <a:ext cx="1222571" cy="1355660"/>
          </a:xfrm>
          <a:prstGeom prst="rect">
            <a:avLst/>
          </a:prstGeom>
        </p:spPr>
      </p:pic>
      <p:sp>
        <p:nvSpPr>
          <p:cNvPr id="15" name="TextBox 14">
            <a:extLst>
              <a:ext uri="{FF2B5EF4-FFF2-40B4-BE49-F238E27FC236}">
                <a16:creationId xmlns:a16="http://schemas.microsoft.com/office/drawing/2014/main" id="{458539D0-525E-C0FA-0C37-107DA7C9A6F8}"/>
              </a:ext>
            </a:extLst>
          </p:cNvPr>
          <p:cNvSpPr txBox="1"/>
          <p:nvPr/>
        </p:nvSpPr>
        <p:spPr>
          <a:xfrm>
            <a:off x="4119176" y="2412928"/>
            <a:ext cx="1628952" cy="784830"/>
          </a:xfrm>
          <a:prstGeom prst="rect">
            <a:avLst/>
          </a:prstGeom>
          <a:noFill/>
        </p:spPr>
        <p:txBody>
          <a:bodyPr wrap="square" rtlCol="0">
            <a:spAutoFit/>
          </a:bodyPr>
          <a:lstStyle/>
          <a:p>
            <a:r>
              <a:rPr lang="en-US" sz="900" dirty="0"/>
              <a:t>Frustration sets in as she searches, and finds no logical place for her idea, since many options handle specific issues only.</a:t>
            </a:r>
          </a:p>
        </p:txBody>
      </p:sp>
      <p:sp>
        <p:nvSpPr>
          <p:cNvPr id="16" name="TextBox 15">
            <a:extLst>
              <a:ext uri="{FF2B5EF4-FFF2-40B4-BE49-F238E27FC236}">
                <a16:creationId xmlns:a16="http://schemas.microsoft.com/office/drawing/2014/main" id="{A66967DF-2BF9-EB8A-E3FE-5A3FACCAAE0F}"/>
              </a:ext>
            </a:extLst>
          </p:cNvPr>
          <p:cNvSpPr txBox="1"/>
          <p:nvPr/>
        </p:nvSpPr>
        <p:spPr>
          <a:xfrm>
            <a:off x="2270342" y="2602540"/>
            <a:ext cx="1603223" cy="646331"/>
          </a:xfrm>
          <a:prstGeom prst="rect">
            <a:avLst/>
          </a:prstGeom>
          <a:noFill/>
        </p:spPr>
        <p:txBody>
          <a:bodyPr wrap="square" rtlCol="0">
            <a:spAutoFit/>
          </a:bodyPr>
          <a:lstStyle/>
          <a:p>
            <a:r>
              <a:rPr lang="en-US" sz="900" dirty="0"/>
              <a:t>She’s not sure where to share this idea, so she starts with </a:t>
            </a:r>
            <a:r>
              <a:rPr lang="en-US" sz="900" dirty="0" err="1"/>
              <a:t>USBNet</a:t>
            </a:r>
            <a:r>
              <a:rPr lang="en-US" sz="900" dirty="0"/>
              <a:t>, and also asks around. </a:t>
            </a:r>
          </a:p>
        </p:txBody>
      </p:sp>
      <p:sp>
        <p:nvSpPr>
          <p:cNvPr id="18" name="Rectangle 17">
            <a:extLst>
              <a:ext uri="{FF2B5EF4-FFF2-40B4-BE49-F238E27FC236}">
                <a16:creationId xmlns:a16="http://schemas.microsoft.com/office/drawing/2014/main" id="{51BD6700-7595-3D1B-2D6C-1CE1D303E60C}"/>
              </a:ext>
            </a:extLst>
          </p:cNvPr>
          <p:cNvSpPr/>
          <p:nvPr/>
        </p:nvSpPr>
        <p:spPr>
          <a:xfrm rot="20788290">
            <a:off x="72237" y="1118166"/>
            <a:ext cx="2158283" cy="1315745"/>
          </a:xfrm>
          <a:prstGeom prst="rect">
            <a:avLst/>
          </a:prstGeom>
          <a:noFill/>
        </p:spPr>
        <p:txBody>
          <a:bodyPr wrap="none" lIns="68580" tIns="34290" rIns="68580" bIns="34290">
            <a:spAutoFit/>
          </a:bodyPr>
          <a:lstStyle/>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Current </a:t>
            </a:r>
          </a:p>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Journey</a:t>
            </a:r>
          </a:p>
        </p:txBody>
      </p:sp>
      <p:sp>
        <p:nvSpPr>
          <p:cNvPr id="22" name="Freeform 21">
            <a:extLst>
              <a:ext uri="{FF2B5EF4-FFF2-40B4-BE49-F238E27FC236}">
                <a16:creationId xmlns:a16="http://schemas.microsoft.com/office/drawing/2014/main" id="{4961E161-6F0E-4975-3C5A-ECED5079C8D5}"/>
              </a:ext>
            </a:extLst>
          </p:cNvPr>
          <p:cNvSpPr/>
          <p:nvPr/>
        </p:nvSpPr>
        <p:spPr>
          <a:xfrm flipV="1">
            <a:off x="514350" y="4507422"/>
            <a:ext cx="8172450" cy="775093"/>
          </a:xfrm>
          <a:custGeom>
            <a:avLst/>
            <a:gdLst>
              <a:gd name="connsiteX0" fmla="*/ 0 w 10506075"/>
              <a:gd name="connsiteY0" fmla="*/ 1133475 h 1133475"/>
              <a:gd name="connsiteX1" fmla="*/ 1962150 w 10506075"/>
              <a:gd name="connsiteY1" fmla="*/ 628650 h 1133475"/>
              <a:gd name="connsiteX2" fmla="*/ 3000375 w 10506075"/>
              <a:gd name="connsiteY2" fmla="*/ 1066800 h 1133475"/>
              <a:gd name="connsiteX3" fmla="*/ 4981575 w 10506075"/>
              <a:gd name="connsiteY3" fmla="*/ 333375 h 1133475"/>
              <a:gd name="connsiteX4" fmla="*/ 7267575 w 10506075"/>
              <a:gd name="connsiteY4" fmla="*/ 1028700 h 1133475"/>
              <a:gd name="connsiteX5" fmla="*/ 10506075 w 10506075"/>
              <a:gd name="connsiteY5"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6075" h="1133475">
                <a:moveTo>
                  <a:pt x="0" y="1133475"/>
                </a:moveTo>
                <a:cubicBezTo>
                  <a:pt x="731044" y="886618"/>
                  <a:pt x="1462088" y="639762"/>
                  <a:pt x="1962150" y="628650"/>
                </a:cubicBezTo>
                <a:cubicBezTo>
                  <a:pt x="2462212" y="617538"/>
                  <a:pt x="2497138" y="1116012"/>
                  <a:pt x="3000375" y="1066800"/>
                </a:cubicBezTo>
                <a:cubicBezTo>
                  <a:pt x="3503613" y="1017587"/>
                  <a:pt x="4270375" y="339725"/>
                  <a:pt x="4981575" y="333375"/>
                </a:cubicBezTo>
                <a:cubicBezTo>
                  <a:pt x="5692775" y="327025"/>
                  <a:pt x="6346825" y="1084262"/>
                  <a:pt x="7267575" y="1028700"/>
                </a:cubicBezTo>
                <a:cubicBezTo>
                  <a:pt x="8188325" y="973138"/>
                  <a:pt x="9947275" y="198437"/>
                  <a:pt x="105060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760A5282-9279-828B-3359-1D868F78784D}"/>
              </a:ext>
            </a:extLst>
          </p:cNvPr>
          <p:cNvSpPr/>
          <p:nvPr/>
        </p:nvSpPr>
        <p:spPr>
          <a:xfrm>
            <a:off x="411930" y="4163481"/>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p>
        </p:txBody>
      </p:sp>
      <p:sp>
        <p:nvSpPr>
          <p:cNvPr id="26" name="Rectangle 25">
            <a:extLst>
              <a:ext uri="{FF2B5EF4-FFF2-40B4-BE49-F238E27FC236}">
                <a16:creationId xmlns:a16="http://schemas.microsoft.com/office/drawing/2014/main" id="{CFC58964-0C8B-1251-07DA-230408843C68}"/>
              </a:ext>
            </a:extLst>
          </p:cNvPr>
          <p:cNvSpPr/>
          <p:nvPr/>
        </p:nvSpPr>
        <p:spPr>
          <a:xfrm>
            <a:off x="2028037" y="4473061"/>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p>
        </p:txBody>
      </p:sp>
      <p:sp>
        <p:nvSpPr>
          <p:cNvPr id="27" name="Rectangle 26">
            <a:extLst>
              <a:ext uri="{FF2B5EF4-FFF2-40B4-BE49-F238E27FC236}">
                <a16:creationId xmlns:a16="http://schemas.microsoft.com/office/drawing/2014/main" id="{8A9C968E-20FF-173C-B627-855E2EC9C21A}"/>
              </a:ext>
            </a:extLst>
          </p:cNvPr>
          <p:cNvSpPr/>
          <p:nvPr/>
        </p:nvSpPr>
        <p:spPr>
          <a:xfrm>
            <a:off x="4214411" y="4687397"/>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p>
        </p:txBody>
      </p:sp>
      <p:sp>
        <p:nvSpPr>
          <p:cNvPr id="28" name="Rectangle 27">
            <a:extLst>
              <a:ext uri="{FF2B5EF4-FFF2-40B4-BE49-F238E27FC236}">
                <a16:creationId xmlns:a16="http://schemas.microsoft.com/office/drawing/2014/main" id="{29C4805A-3803-DA2D-D2F8-909C7831094E}"/>
              </a:ext>
            </a:extLst>
          </p:cNvPr>
          <p:cNvSpPr/>
          <p:nvPr/>
        </p:nvSpPr>
        <p:spPr>
          <a:xfrm>
            <a:off x="6055239" y="4262855"/>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a:t>
            </a:r>
          </a:p>
        </p:txBody>
      </p:sp>
      <p:sp>
        <p:nvSpPr>
          <p:cNvPr id="24" name="Rectangle 23">
            <a:extLst>
              <a:ext uri="{FF2B5EF4-FFF2-40B4-BE49-F238E27FC236}">
                <a16:creationId xmlns:a16="http://schemas.microsoft.com/office/drawing/2014/main" id="{F2D15D25-E868-C509-C517-0CBA3268A1E3}"/>
              </a:ext>
            </a:extLst>
          </p:cNvPr>
          <p:cNvSpPr/>
          <p:nvPr/>
        </p:nvSpPr>
        <p:spPr>
          <a:xfrm>
            <a:off x="7434228" y="4530873"/>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a:t>
            </a:r>
          </a:p>
        </p:txBody>
      </p:sp>
      <p:pic>
        <p:nvPicPr>
          <p:cNvPr id="8" name="Picture 7">
            <a:extLst>
              <a:ext uri="{FF2B5EF4-FFF2-40B4-BE49-F238E27FC236}">
                <a16:creationId xmlns:a16="http://schemas.microsoft.com/office/drawing/2014/main" id="{F433FEA5-C3BF-D23F-FD53-238D46A4AE5B}"/>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886604" y="2889000"/>
            <a:ext cx="1323198" cy="1592708"/>
          </a:xfrm>
          <a:prstGeom prst="rect">
            <a:avLst/>
          </a:prstGeom>
        </p:spPr>
      </p:pic>
      <p:sp>
        <p:nvSpPr>
          <p:cNvPr id="25" name="TextBox 24">
            <a:extLst>
              <a:ext uri="{FF2B5EF4-FFF2-40B4-BE49-F238E27FC236}">
                <a16:creationId xmlns:a16="http://schemas.microsoft.com/office/drawing/2014/main" id="{193DE126-56E2-DA34-01BE-D99C33EB61D4}"/>
              </a:ext>
            </a:extLst>
          </p:cNvPr>
          <p:cNvSpPr txBox="1"/>
          <p:nvPr/>
        </p:nvSpPr>
        <p:spPr>
          <a:xfrm>
            <a:off x="5929301" y="2383298"/>
            <a:ext cx="1418977" cy="507831"/>
          </a:xfrm>
          <a:prstGeom prst="rect">
            <a:avLst/>
          </a:prstGeom>
          <a:noFill/>
        </p:spPr>
        <p:txBody>
          <a:bodyPr wrap="square" rtlCol="0">
            <a:spAutoFit/>
          </a:bodyPr>
          <a:lstStyle/>
          <a:p>
            <a:r>
              <a:rPr lang="en-US" sz="900" dirty="0"/>
              <a:t>Natalie asks around her team for answers, but finds none.</a:t>
            </a:r>
          </a:p>
        </p:txBody>
      </p:sp>
    </p:spTree>
    <p:extLst>
      <p:ext uri="{BB962C8B-B14F-4D97-AF65-F5344CB8AC3E}">
        <p14:creationId xmlns:p14="http://schemas.microsoft.com/office/powerpoint/2010/main" val="32256736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CUSTOMERS</a:t>
            </a:r>
          </a:p>
        </p:txBody>
      </p:sp>
      <p:sp>
        <p:nvSpPr>
          <p:cNvPr id="3" name="Content Placeholder 2"/>
          <p:cNvSpPr>
            <a:spLocks noGrp="1"/>
          </p:cNvSpPr>
          <p:nvPr>
            <p:ph idx="1"/>
          </p:nvPr>
        </p:nvSpPr>
        <p:spPr>
          <a:xfrm>
            <a:off x="457200" y="1371600"/>
            <a:ext cx="8229600" cy="4571999"/>
          </a:xfrm>
        </p:spPr>
        <p:txBody>
          <a:bodyPr/>
          <a:lstStyle/>
          <a:p>
            <a:r>
              <a:rPr lang="en-US" b="1" dirty="0"/>
              <a:t>Primary</a:t>
            </a:r>
            <a:r>
              <a:rPr lang="en-US" dirty="0"/>
              <a:t> = US Bank Business Line</a:t>
            </a:r>
          </a:p>
          <a:p>
            <a:pPr lvl="1"/>
            <a:r>
              <a:rPr lang="en-US" dirty="0"/>
              <a:t>Everyone has the problem of not really knowing where to go with an issue or solution idea. </a:t>
            </a:r>
          </a:p>
          <a:p>
            <a:pPr lvl="1"/>
            <a:r>
              <a:rPr lang="en-US" dirty="0"/>
              <a:t>The problem is costing the bank valuable resource time whereby instead of the employee doing their daily job, they’ve encountered a problem or idea and want to make their job more efficient or less problematic, so now they spend time looking for where to go. </a:t>
            </a:r>
          </a:p>
          <a:p>
            <a:r>
              <a:rPr lang="en-US" b="1" dirty="0"/>
              <a:t>Secondary</a:t>
            </a:r>
            <a:r>
              <a:rPr lang="en-US" dirty="0"/>
              <a:t> = US Bank Customers</a:t>
            </a:r>
          </a:p>
          <a:p>
            <a:pPr lvl="1"/>
            <a:r>
              <a:rPr lang="en-US" dirty="0"/>
              <a:t>If the employees are not operating at their best, then they cannot deliver their best to our customers.</a:t>
            </a:r>
          </a:p>
          <a:p>
            <a:pPr lvl="1"/>
            <a:endParaRPr lang="en-US" dirty="0"/>
          </a:p>
        </p:txBody>
      </p:sp>
      <p:sp>
        <p:nvSpPr>
          <p:cNvPr id="4" name="Text Placeholder 3"/>
          <p:cNvSpPr>
            <a:spLocks noGrp="1"/>
          </p:cNvSpPr>
          <p:nvPr>
            <p:ph type="body" idx="10"/>
          </p:nvPr>
        </p:nvSpPr>
        <p:spPr>
          <a:xfrm>
            <a:off x="457200" y="579438"/>
            <a:ext cx="8229600" cy="639762"/>
          </a:xfrm>
        </p:spPr>
        <p:txBody>
          <a:bodyPr/>
          <a:lstStyle/>
          <a:p>
            <a:r>
              <a:rPr lang="en-US" sz="1800" dirty="0"/>
              <a:t>Everyone; the problem doesn’t discriminate and neither does our solution</a:t>
            </a:r>
          </a:p>
        </p:txBody>
      </p:sp>
    </p:spTree>
    <p:extLst>
      <p:ext uri="{BB962C8B-B14F-4D97-AF65-F5344CB8AC3E}">
        <p14:creationId xmlns:p14="http://schemas.microsoft.com/office/powerpoint/2010/main" val="49904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MARKET</a:t>
            </a:r>
          </a:p>
        </p:txBody>
      </p:sp>
      <p:sp>
        <p:nvSpPr>
          <p:cNvPr id="3" name="Content Placeholder 2"/>
          <p:cNvSpPr>
            <a:spLocks noGrp="1"/>
          </p:cNvSpPr>
          <p:nvPr>
            <p:ph idx="1"/>
          </p:nvPr>
        </p:nvSpPr>
        <p:spPr>
          <a:xfrm>
            <a:off x="457200" y="1371600"/>
            <a:ext cx="8229600" cy="4571999"/>
          </a:xfrm>
        </p:spPr>
        <p:txBody>
          <a:bodyPr/>
          <a:lstStyle/>
          <a:p>
            <a:r>
              <a:rPr lang="en-US" dirty="0"/>
              <a:t>The team believes the toolset available at the bank currently is robust enough to satisfy the need at hand. Therefore, we don’t feel the need to expend effort to review external solutions at this time.</a:t>
            </a:r>
          </a:p>
        </p:txBody>
      </p:sp>
      <p:sp>
        <p:nvSpPr>
          <p:cNvPr id="4" name="Text Placeholder 3"/>
          <p:cNvSpPr>
            <a:spLocks noGrp="1"/>
          </p:cNvSpPr>
          <p:nvPr>
            <p:ph type="body" idx="10"/>
          </p:nvPr>
        </p:nvSpPr>
        <p:spPr>
          <a:xfrm>
            <a:off x="457200" y="579438"/>
            <a:ext cx="8229600" cy="639762"/>
          </a:xfrm>
        </p:spPr>
        <p:txBody>
          <a:bodyPr/>
          <a:lstStyle/>
          <a:p>
            <a:r>
              <a:rPr lang="en-US" dirty="0"/>
              <a:t>External</a:t>
            </a:r>
          </a:p>
        </p:txBody>
      </p:sp>
    </p:spTree>
    <p:extLst>
      <p:ext uri="{BB962C8B-B14F-4D97-AF65-F5344CB8AC3E}">
        <p14:creationId xmlns:p14="http://schemas.microsoft.com/office/powerpoint/2010/main" val="1325237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3534" y="4971688"/>
            <a:ext cx="1715691" cy="669414"/>
          </a:xfrm>
          <a:prstGeom prst="rect">
            <a:avLst/>
          </a:prstGeom>
          <a:noFill/>
        </p:spPr>
        <p:txBody>
          <a:bodyPr wrap="square" rtlCol="0" anchor="t">
            <a:spAutoFit/>
          </a:bodyPr>
          <a:lstStyle/>
          <a:p>
            <a:r>
              <a:rPr lang="en-US" sz="1350" dirty="0"/>
              <a:t>Opportunity:</a:t>
            </a:r>
          </a:p>
          <a:p>
            <a:r>
              <a:rPr lang="en-US" sz="1350" dirty="0"/>
              <a:t>- </a:t>
            </a:r>
            <a:r>
              <a:rPr lang="en-US" sz="1050" dirty="0"/>
              <a:t>Ideas and problems occur throughout the day.</a:t>
            </a:r>
          </a:p>
        </p:txBody>
      </p:sp>
      <p:sp>
        <p:nvSpPr>
          <p:cNvPr id="5" name="TextBox 4"/>
          <p:cNvSpPr txBox="1"/>
          <p:nvPr/>
        </p:nvSpPr>
        <p:spPr>
          <a:xfrm>
            <a:off x="2136172" y="4962602"/>
            <a:ext cx="1983005" cy="830997"/>
          </a:xfrm>
          <a:prstGeom prst="rect">
            <a:avLst/>
          </a:prstGeom>
          <a:noFill/>
        </p:spPr>
        <p:txBody>
          <a:bodyPr wrap="square" rtlCol="0" anchor="t">
            <a:spAutoFit/>
          </a:bodyPr>
          <a:lstStyle/>
          <a:p>
            <a:r>
              <a:rPr lang="en-US" sz="1350" dirty="0"/>
              <a:t>Opportunity:</a:t>
            </a:r>
          </a:p>
          <a:p>
            <a:r>
              <a:rPr lang="en-US" sz="1350" dirty="0"/>
              <a:t>- </a:t>
            </a:r>
            <a:r>
              <a:rPr lang="en-US" sz="1050" dirty="0"/>
              <a:t>Depending on where Natalie works, she can have many options to pursue.</a:t>
            </a:r>
          </a:p>
        </p:txBody>
      </p:sp>
      <p:sp>
        <p:nvSpPr>
          <p:cNvPr id="6" name="TextBox 5"/>
          <p:cNvSpPr txBox="1"/>
          <p:nvPr/>
        </p:nvSpPr>
        <p:spPr>
          <a:xfrm>
            <a:off x="6054438" y="5017854"/>
            <a:ext cx="2808857" cy="784830"/>
          </a:xfrm>
          <a:prstGeom prst="rect">
            <a:avLst/>
          </a:prstGeom>
          <a:noFill/>
        </p:spPr>
        <p:txBody>
          <a:bodyPr wrap="square" rtlCol="0" anchor="t">
            <a:spAutoFit/>
          </a:bodyPr>
          <a:lstStyle/>
          <a:p>
            <a:r>
              <a:rPr lang="en-US" sz="1350" dirty="0"/>
              <a:t>Opportunity:</a:t>
            </a:r>
          </a:p>
          <a:p>
            <a:r>
              <a:rPr lang="en-US" sz="1050" dirty="0"/>
              <a:t>- When ideas cannot be easily shared then they are learned to be stifled and become missed opportunities.</a:t>
            </a:r>
          </a:p>
        </p:txBody>
      </p:sp>
      <p:sp>
        <p:nvSpPr>
          <p:cNvPr id="7" name="TextBox 6"/>
          <p:cNvSpPr txBox="1"/>
          <p:nvPr/>
        </p:nvSpPr>
        <p:spPr>
          <a:xfrm>
            <a:off x="4213609" y="5071974"/>
            <a:ext cx="1615691" cy="715581"/>
          </a:xfrm>
          <a:prstGeom prst="rect">
            <a:avLst/>
          </a:prstGeom>
          <a:noFill/>
        </p:spPr>
        <p:txBody>
          <a:bodyPr wrap="square" rtlCol="0" anchor="t">
            <a:spAutoFit/>
          </a:bodyPr>
          <a:lstStyle/>
          <a:p>
            <a:r>
              <a:rPr lang="en-US" sz="1350" dirty="0"/>
              <a:t>Opportunity:</a:t>
            </a:r>
          </a:p>
          <a:p>
            <a:r>
              <a:rPr lang="en-US" sz="1350" dirty="0"/>
              <a:t>- </a:t>
            </a:r>
            <a:r>
              <a:rPr lang="en-US" sz="1050" dirty="0"/>
              <a:t>Frustration can lead to job dissatisfaction</a:t>
            </a:r>
            <a:r>
              <a:rPr lang="en-US" sz="1350" dirty="0"/>
              <a:t>.</a:t>
            </a:r>
            <a:endParaRPr lang="en-US" sz="1050" dirty="0"/>
          </a:p>
        </p:txBody>
      </p:sp>
      <p:sp>
        <p:nvSpPr>
          <p:cNvPr id="10" name="TextBox 9"/>
          <p:cNvSpPr txBox="1"/>
          <p:nvPr/>
        </p:nvSpPr>
        <p:spPr>
          <a:xfrm>
            <a:off x="2457450" y="1252518"/>
            <a:ext cx="2292848" cy="784830"/>
          </a:xfrm>
          <a:prstGeom prst="rect">
            <a:avLst/>
          </a:prstGeom>
          <a:noFill/>
        </p:spPr>
        <p:txBody>
          <a:bodyPr wrap="square" rtlCol="0">
            <a:spAutoFit/>
          </a:bodyPr>
          <a:lstStyle/>
          <a:p>
            <a:r>
              <a:rPr lang="en-US" sz="1350" dirty="0"/>
              <a:t>SCENARIO:</a:t>
            </a:r>
          </a:p>
          <a:p>
            <a:r>
              <a:rPr lang="en-US" sz="1050" dirty="0"/>
              <a:t>Natalie has an idea about a business problem she would like to solve.</a:t>
            </a:r>
          </a:p>
        </p:txBody>
      </p:sp>
      <p:sp>
        <p:nvSpPr>
          <p:cNvPr id="11" name="TextBox 10"/>
          <p:cNvSpPr txBox="1"/>
          <p:nvPr/>
        </p:nvSpPr>
        <p:spPr>
          <a:xfrm>
            <a:off x="4914900" y="1240118"/>
            <a:ext cx="3894294" cy="623248"/>
          </a:xfrm>
          <a:prstGeom prst="rect">
            <a:avLst/>
          </a:prstGeom>
          <a:noFill/>
        </p:spPr>
        <p:txBody>
          <a:bodyPr wrap="square" rtlCol="0">
            <a:spAutoFit/>
          </a:bodyPr>
          <a:lstStyle/>
          <a:p>
            <a:r>
              <a:rPr lang="en-US" sz="1350" dirty="0"/>
              <a:t>GOALS &amp; EXPECTATIONS:</a:t>
            </a:r>
          </a:p>
          <a:p>
            <a:pPr marL="128588" indent="-128588">
              <a:buFont typeface="Arial" panose="020B0604020202020204" pitchFamily="34" charset="0"/>
              <a:buChar char="•"/>
            </a:pPr>
            <a:r>
              <a:rPr lang="en-US" sz="1050" dirty="0"/>
              <a:t>Natalie wants to share her idea with the right resources.</a:t>
            </a:r>
          </a:p>
          <a:p>
            <a:pPr marL="128588" indent="-128588">
              <a:buFont typeface="Arial" panose="020B0604020202020204" pitchFamily="34" charset="0"/>
              <a:buChar char="•"/>
            </a:pPr>
            <a:r>
              <a:rPr lang="en-US" sz="1050" dirty="0"/>
              <a:t>Natalie expects to easily find some place to share her idea.</a:t>
            </a:r>
          </a:p>
        </p:txBody>
      </p:sp>
      <p:pic>
        <p:nvPicPr>
          <p:cNvPr id="2" name="Picture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294620" y="3331364"/>
            <a:ext cx="1476701" cy="1155434"/>
          </a:xfrm>
          <a:prstGeom prst="rect">
            <a:avLst/>
          </a:prstGeom>
        </p:spPr>
      </p:pic>
      <p:sp>
        <p:nvSpPr>
          <p:cNvPr id="3" name="TextBox 2"/>
          <p:cNvSpPr txBox="1"/>
          <p:nvPr/>
        </p:nvSpPr>
        <p:spPr>
          <a:xfrm>
            <a:off x="350684" y="2663662"/>
            <a:ext cx="1553601" cy="507831"/>
          </a:xfrm>
          <a:prstGeom prst="rect">
            <a:avLst/>
          </a:prstGeom>
          <a:noFill/>
        </p:spPr>
        <p:txBody>
          <a:bodyPr wrap="square" rtlCol="0">
            <a:spAutoFit/>
          </a:bodyPr>
          <a:lstStyle/>
          <a:p>
            <a:r>
              <a:rPr lang="en-US" sz="900" dirty="0"/>
              <a:t>Natalie comes up with a great idea for improving the way her team works.</a:t>
            </a:r>
          </a:p>
        </p:txBody>
      </p:sp>
      <p:pic>
        <p:nvPicPr>
          <p:cNvPr id="9" name="Picture 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733110" y="3368423"/>
            <a:ext cx="953690" cy="1519825"/>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46649" y="3224909"/>
            <a:ext cx="1361670" cy="1359944"/>
          </a:xfrm>
          <a:prstGeom prst="rect">
            <a:avLst/>
          </a:prstGeom>
        </p:spPr>
      </p:pic>
      <p:sp>
        <p:nvSpPr>
          <p:cNvPr id="13" name="TextBox 12"/>
          <p:cNvSpPr txBox="1"/>
          <p:nvPr/>
        </p:nvSpPr>
        <p:spPr>
          <a:xfrm>
            <a:off x="7701770" y="2800723"/>
            <a:ext cx="1161525" cy="507831"/>
          </a:xfrm>
          <a:prstGeom prst="rect">
            <a:avLst/>
          </a:prstGeom>
          <a:noFill/>
        </p:spPr>
        <p:txBody>
          <a:bodyPr wrap="square" rtlCol="0">
            <a:spAutoFit/>
          </a:bodyPr>
          <a:lstStyle/>
          <a:p>
            <a:r>
              <a:rPr lang="en-US" sz="900" dirty="0"/>
              <a:t>Natalie gives up and goes back to work. </a:t>
            </a:r>
          </a:p>
        </p:txBody>
      </p:sp>
      <p:pic>
        <p:nvPicPr>
          <p:cNvPr id="14" name="Picture 1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253217" y="3317652"/>
            <a:ext cx="1222571" cy="1355660"/>
          </a:xfrm>
          <a:prstGeom prst="rect">
            <a:avLst/>
          </a:prstGeom>
        </p:spPr>
      </p:pic>
      <p:sp>
        <p:nvSpPr>
          <p:cNvPr id="15" name="TextBox 14"/>
          <p:cNvSpPr txBox="1"/>
          <p:nvPr/>
        </p:nvSpPr>
        <p:spPr>
          <a:xfrm>
            <a:off x="4119176" y="2412928"/>
            <a:ext cx="1628952" cy="784830"/>
          </a:xfrm>
          <a:prstGeom prst="rect">
            <a:avLst/>
          </a:prstGeom>
          <a:noFill/>
        </p:spPr>
        <p:txBody>
          <a:bodyPr wrap="square" rtlCol="0">
            <a:spAutoFit/>
          </a:bodyPr>
          <a:lstStyle/>
          <a:p>
            <a:r>
              <a:rPr lang="en-US" sz="900" dirty="0"/>
              <a:t>Frustration sets in as she searches, and finds no logical place for her idea, since many options handle specific issues only.</a:t>
            </a:r>
          </a:p>
        </p:txBody>
      </p:sp>
      <p:sp>
        <p:nvSpPr>
          <p:cNvPr id="16" name="TextBox 15"/>
          <p:cNvSpPr txBox="1"/>
          <p:nvPr/>
        </p:nvSpPr>
        <p:spPr>
          <a:xfrm>
            <a:off x="2270342" y="2602540"/>
            <a:ext cx="1603223" cy="646331"/>
          </a:xfrm>
          <a:prstGeom prst="rect">
            <a:avLst/>
          </a:prstGeom>
          <a:noFill/>
        </p:spPr>
        <p:txBody>
          <a:bodyPr wrap="square" rtlCol="0">
            <a:spAutoFit/>
          </a:bodyPr>
          <a:lstStyle/>
          <a:p>
            <a:r>
              <a:rPr lang="en-US" sz="900" dirty="0"/>
              <a:t>She’s not sure where to share this idea, so she starts with </a:t>
            </a:r>
            <a:r>
              <a:rPr lang="en-US" sz="900" dirty="0" err="1"/>
              <a:t>USBNet</a:t>
            </a:r>
            <a:r>
              <a:rPr lang="en-US" sz="900" dirty="0"/>
              <a:t>, and also asks around. </a:t>
            </a:r>
          </a:p>
        </p:txBody>
      </p:sp>
      <p:sp>
        <p:nvSpPr>
          <p:cNvPr id="18" name="Rectangle 17"/>
          <p:cNvSpPr/>
          <p:nvPr/>
        </p:nvSpPr>
        <p:spPr>
          <a:xfrm rot="20788290">
            <a:off x="72237" y="1118166"/>
            <a:ext cx="2158283" cy="1315745"/>
          </a:xfrm>
          <a:prstGeom prst="rect">
            <a:avLst/>
          </a:prstGeom>
          <a:noFill/>
        </p:spPr>
        <p:txBody>
          <a:bodyPr wrap="none" lIns="68580" tIns="34290" rIns="68580" bIns="34290">
            <a:spAutoFit/>
          </a:bodyPr>
          <a:lstStyle/>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Current </a:t>
            </a:r>
          </a:p>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Journey</a:t>
            </a:r>
          </a:p>
        </p:txBody>
      </p:sp>
      <p:sp>
        <p:nvSpPr>
          <p:cNvPr id="22" name="Freeform 21"/>
          <p:cNvSpPr/>
          <p:nvPr/>
        </p:nvSpPr>
        <p:spPr>
          <a:xfrm flipV="1">
            <a:off x="514350" y="4507422"/>
            <a:ext cx="8172450" cy="775093"/>
          </a:xfrm>
          <a:custGeom>
            <a:avLst/>
            <a:gdLst>
              <a:gd name="connsiteX0" fmla="*/ 0 w 10506075"/>
              <a:gd name="connsiteY0" fmla="*/ 1133475 h 1133475"/>
              <a:gd name="connsiteX1" fmla="*/ 1962150 w 10506075"/>
              <a:gd name="connsiteY1" fmla="*/ 628650 h 1133475"/>
              <a:gd name="connsiteX2" fmla="*/ 3000375 w 10506075"/>
              <a:gd name="connsiteY2" fmla="*/ 1066800 h 1133475"/>
              <a:gd name="connsiteX3" fmla="*/ 4981575 w 10506075"/>
              <a:gd name="connsiteY3" fmla="*/ 333375 h 1133475"/>
              <a:gd name="connsiteX4" fmla="*/ 7267575 w 10506075"/>
              <a:gd name="connsiteY4" fmla="*/ 1028700 h 1133475"/>
              <a:gd name="connsiteX5" fmla="*/ 10506075 w 10506075"/>
              <a:gd name="connsiteY5"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6075" h="1133475">
                <a:moveTo>
                  <a:pt x="0" y="1133475"/>
                </a:moveTo>
                <a:cubicBezTo>
                  <a:pt x="731044" y="886618"/>
                  <a:pt x="1462088" y="639762"/>
                  <a:pt x="1962150" y="628650"/>
                </a:cubicBezTo>
                <a:cubicBezTo>
                  <a:pt x="2462212" y="617538"/>
                  <a:pt x="2497138" y="1116012"/>
                  <a:pt x="3000375" y="1066800"/>
                </a:cubicBezTo>
                <a:cubicBezTo>
                  <a:pt x="3503613" y="1017587"/>
                  <a:pt x="4270375" y="339725"/>
                  <a:pt x="4981575" y="333375"/>
                </a:cubicBezTo>
                <a:cubicBezTo>
                  <a:pt x="5692775" y="327025"/>
                  <a:pt x="6346825" y="1084262"/>
                  <a:pt x="7267575" y="1028700"/>
                </a:cubicBezTo>
                <a:cubicBezTo>
                  <a:pt x="8188325" y="973138"/>
                  <a:pt x="9947275" y="198437"/>
                  <a:pt x="105060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p:nvSpPr>
        <p:spPr>
          <a:xfrm>
            <a:off x="411930" y="4163481"/>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p>
        </p:txBody>
      </p:sp>
      <p:sp>
        <p:nvSpPr>
          <p:cNvPr id="26" name="Rectangle 25"/>
          <p:cNvSpPr/>
          <p:nvPr/>
        </p:nvSpPr>
        <p:spPr>
          <a:xfrm>
            <a:off x="2028037" y="4473061"/>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p>
        </p:txBody>
      </p:sp>
      <p:sp>
        <p:nvSpPr>
          <p:cNvPr id="27" name="Rectangle 26"/>
          <p:cNvSpPr/>
          <p:nvPr/>
        </p:nvSpPr>
        <p:spPr>
          <a:xfrm>
            <a:off x="4214411" y="4687397"/>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p>
        </p:txBody>
      </p:sp>
      <p:sp>
        <p:nvSpPr>
          <p:cNvPr id="28" name="Rectangle 27"/>
          <p:cNvSpPr/>
          <p:nvPr/>
        </p:nvSpPr>
        <p:spPr>
          <a:xfrm>
            <a:off x="6055239" y="4262855"/>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a:t>
            </a:r>
          </a:p>
        </p:txBody>
      </p:sp>
      <p:sp>
        <p:nvSpPr>
          <p:cNvPr id="24" name="Rectangle 23"/>
          <p:cNvSpPr/>
          <p:nvPr/>
        </p:nvSpPr>
        <p:spPr>
          <a:xfrm>
            <a:off x="7434228" y="4530873"/>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a:t>
            </a:r>
          </a:p>
        </p:txBody>
      </p:sp>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886604" y="2889000"/>
            <a:ext cx="1323198" cy="1592708"/>
          </a:xfrm>
          <a:prstGeom prst="rect">
            <a:avLst/>
          </a:prstGeom>
        </p:spPr>
      </p:pic>
      <p:sp>
        <p:nvSpPr>
          <p:cNvPr id="25" name="TextBox 24"/>
          <p:cNvSpPr txBox="1"/>
          <p:nvPr/>
        </p:nvSpPr>
        <p:spPr>
          <a:xfrm>
            <a:off x="5929301" y="2383298"/>
            <a:ext cx="1418977" cy="507831"/>
          </a:xfrm>
          <a:prstGeom prst="rect">
            <a:avLst/>
          </a:prstGeom>
          <a:noFill/>
        </p:spPr>
        <p:txBody>
          <a:bodyPr wrap="square" rtlCol="0">
            <a:spAutoFit/>
          </a:bodyPr>
          <a:lstStyle/>
          <a:p>
            <a:r>
              <a:rPr lang="en-US" sz="900" dirty="0"/>
              <a:t>Natalie asks around her team for answers, but finds none.</a:t>
            </a:r>
          </a:p>
        </p:txBody>
      </p:sp>
    </p:spTree>
    <p:extLst>
      <p:ext uri="{BB962C8B-B14F-4D97-AF65-F5344CB8AC3E}">
        <p14:creationId xmlns:p14="http://schemas.microsoft.com/office/powerpoint/2010/main" val="12550858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381000"/>
          </a:xfrm>
        </p:spPr>
        <p:txBody>
          <a:bodyPr>
            <a:normAutofit fontScale="90000"/>
          </a:bodyPr>
          <a:lstStyle/>
          <a:p>
            <a:r>
              <a:rPr lang="en-US" dirty="0"/>
              <a:t>Leadership Buy in: </a:t>
            </a:r>
            <a:r>
              <a:rPr lang="en-US" sz="1300" dirty="0"/>
              <a:t>US Bank initiative inviting business lines leadership to submit business issues.</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939800" y="987056"/>
            <a:ext cx="7289800" cy="4880344"/>
          </a:xfrm>
        </p:spPr>
      </p:pic>
    </p:spTree>
    <p:extLst>
      <p:ext uri="{BB962C8B-B14F-4D97-AF65-F5344CB8AC3E}">
        <p14:creationId xmlns:p14="http://schemas.microsoft.com/office/powerpoint/2010/main" val="895925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normAutofit/>
          </a:bodyPr>
          <a:lstStyle/>
          <a:p>
            <a:r>
              <a:rPr lang="en-US" dirty="0"/>
              <a:t>Submit Business Issue: </a:t>
            </a:r>
            <a:r>
              <a:rPr lang="en-US" sz="1300" dirty="0"/>
              <a:t>Business issue description, attachments. </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863600" y="1219200"/>
            <a:ext cx="7366000" cy="4603750"/>
          </a:xfrm>
        </p:spPr>
      </p:pic>
    </p:spTree>
    <p:extLst>
      <p:ext uri="{BB962C8B-B14F-4D97-AF65-F5344CB8AC3E}">
        <p14:creationId xmlns:p14="http://schemas.microsoft.com/office/powerpoint/2010/main" val="61255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381000"/>
          </a:xfrm>
        </p:spPr>
        <p:txBody>
          <a:bodyPr>
            <a:normAutofit fontScale="90000"/>
          </a:bodyPr>
          <a:lstStyle/>
          <a:p>
            <a:r>
              <a:rPr lang="en-US" dirty="0"/>
              <a:t>Collaboration: </a:t>
            </a:r>
            <a:r>
              <a:rPr lang="en-US" sz="1300" dirty="0"/>
              <a:t>Collaboration on business issue between business users, COE, leadership.</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777240" y="990600"/>
            <a:ext cx="7680960" cy="4800600"/>
          </a:xfrm>
        </p:spPr>
      </p:pic>
    </p:spTree>
    <p:extLst>
      <p:ext uri="{BB962C8B-B14F-4D97-AF65-F5344CB8AC3E}">
        <p14:creationId xmlns:p14="http://schemas.microsoft.com/office/powerpoint/2010/main" val="2826837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Crowded House Innovators</a:t>
            </a:r>
          </a:p>
        </p:txBody>
      </p:sp>
      <p:pic>
        <p:nvPicPr>
          <p:cNvPr id="17" name="Picture Placeholder 16"/>
          <p:cNvPicPr>
            <a:picLocks noGrp="1" noChangeAspect="1"/>
          </p:cNvPicPr>
          <p:nvPr>
            <p:ph type="pic" sz="quarter" idx="18"/>
          </p:nvPr>
        </p:nvPicPr>
        <p:blipFill>
          <a:blip r:embed="rId3" cstate="screen">
            <a:extLst>
              <a:ext uri="{28A0092B-C50C-407E-A947-70E740481C1C}">
                <a14:useLocalDpi xmlns:a14="http://schemas.microsoft.com/office/drawing/2010/main" val="0"/>
              </a:ext>
            </a:extLst>
          </a:blip>
          <a:srcRect t="6291" b="6291"/>
          <a:stretch>
            <a:fillRect/>
          </a:stretch>
        </p:blipFill>
        <p:spPr>
          <a:xfrm>
            <a:off x="457200" y="1143000"/>
            <a:ext cx="1106488" cy="1087438"/>
          </a:xfrm>
        </p:spPr>
      </p:pic>
      <p:pic>
        <p:nvPicPr>
          <p:cNvPr id="20" name="Picture Placeholder 19"/>
          <p:cNvPicPr>
            <a:picLocks noGrp="1" noChangeAspect="1"/>
          </p:cNvPicPr>
          <p:nvPr>
            <p:ph type="pic" sz="quarter" idx="19"/>
          </p:nvPr>
        </p:nvPicPr>
        <p:blipFill>
          <a:blip r:embed="rId4" cstate="screen">
            <a:extLst>
              <a:ext uri="{28A0092B-C50C-407E-A947-70E740481C1C}">
                <a14:useLocalDpi xmlns:a14="http://schemas.microsoft.com/office/drawing/2010/main" val="0"/>
              </a:ext>
            </a:extLst>
          </a:blip>
          <a:srcRect t="3455" b="3455"/>
          <a:stretch>
            <a:fillRect/>
          </a:stretch>
        </p:blipFill>
        <p:spPr>
          <a:xfrm>
            <a:off x="457200" y="2336800"/>
            <a:ext cx="1106488" cy="1087438"/>
          </a:xfrm>
        </p:spPr>
      </p:pic>
      <p:sp>
        <p:nvSpPr>
          <p:cNvPr id="7" name="Content Placeholder 6"/>
          <p:cNvSpPr>
            <a:spLocks noGrp="1"/>
          </p:cNvSpPr>
          <p:nvPr>
            <p:ph sz="quarter" idx="22"/>
          </p:nvPr>
        </p:nvSpPr>
        <p:spPr>
          <a:xfrm>
            <a:off x="1905000" y="2395728"/>
            <a:ext cx="6510528" cy="182880"/>
          </a:xfrm>
        </p:spPr>
        <p:txBody>
          <a:bodyPr/>
          <a:lstStyle/>
          <a:p>
            <a:r>
              <a:rPr lang="en-US" dirty="0"/>
              <a:t>CO-FOUNDER / TEAM MEMBER</a:t>
            </a:r>
          </a:p>
        </p:txBody>
      </p:sp>
      <p:sp>
        <p:nvSpPr>
          <p:cNvPr id="8" name="Text Placeholder 7"/>
          <p:cNvSpPr>
            <a:spLocks noGrp="1"/>
          </p:cNvSpPr>
          <p:nvPr>
            <p:ph type="body" sz="quarter" idx="23"/>
          </p:nvPr>
        </p:nvSpPr>
        <p:spPr>
          <a:xfrm>
            <a:off x="1905000" y="2596896"/>
            <a:ext cx="6510528" cy="832104"/>
          </a:xfrm>
        </p:spPr>
        <p:txBody>
          <a:bodyPr/>
          <a:lstStyle/>
          <a:p>
            <a:r>
              <a:rPr lang="en-US" dirty="0"/>
              <a:t>Stacie works as a Business Process Analyst, helping business folks improve and automate their processes. She was brought into this madness by </a:t>
            </a:r>
            <a:r>
              <a:rPr lang="en-US" dirty="0" err="1"/>
              <a:t>Awais</a:t>
            </a:r>
            <a:r>
              <a:rPr lang="en-US" dirty="0"/>
              <a:t> and then recruited the rest of the team. Stacie likes big dogs and she cannot lie!</a:t>
            </a:r>
          </a:p>
        </p:txBody>
      </p:sp>
      <p:sp>
        <p:nvSpPr>
          <p:cNvPr id="13" name="Text Placeholder 12"/>
          <p:cNvSpPr>
            <a:spLocks noGrp="1"/>
          </p:cNvSpPr>
          <p:nvPr>
            <p:ph type="body" sz="quarter" idx="28"/>
          </p:nvPr>
        </p:nvSpPr>
        <p:spPr>
          <a:xfrm>
            <a:off x="1901952" y="1197864"/>
            <a:ext cx="6510528" cy="182880"/>
          </a:xfrm>
        </p:spPr>
        <p:txBody>
          <a:bodyPr/>
          <a:lstStyle/>
          <a:p>
            <a:r>
              <a:rPr lang="en-US" dirty="0"/>
              <a:t>FOUNDER</a:t>
            </a:r>
          </a:p>
        </p:txBody>
      </p:sp>
      <p:sp>
        <p:nvSpPr>
          <p:cNvPr id="14" name="Text Placeholder 13"/>
          <p:cNvSpPr>
            <a:spLocks noGrp="1"/>
          </p:cNvSpPr>
          <p:nvPr>
            <p:ph type="body" sz="quarter" idx="29"/>
          </p:nvPr>
        </p:nvSpPr>
        <p:spPr>
          <a:xfrm>
            <a:off x="1901952" y="1399032"/>
            <a:ext cx="6510528" cy="810768"/>
          </a:xfrm>
        </p:spPr>
        <p:txBody>
          <a:bodyPr/>
          <a:lstStyle/>
          <a:p>
            <a:r>
              <a:rPr lang="en-US" dirty="0" err="1"/>
              <a:t>Awais</a:t>
            </a:r>
            <a:r>
              <a:rPr lang="en-US" dirty="0"/>
              <a:t> is a current BPM Architect for TOS and the brain child of this big idea. He is so good at delegating tasks, one might wonder if he does any actual work himself. </a:t>
            </a:r>
            <a:r>
              <a:rPr lang="en-US" dirty="0" err="1"/>
              <a:t>Awais</a:t>
            </a:r>
            <a:r>
              <a:rPr lang="en-US" dirty="0"/>
              <a:t> likes long walks on the beach and sharing coffee with friends.</a:t>
            </a:r>
          </a:p>
        </p:txBody>
      </p:sp>
    </p:spTree>
    <p:extLst>
      <p:ext uri="{BB962C8B-B14F-4D97-AF65-F5344CB8AC3E}">
        <p14:creationId xmlns:p14="http://schemas.microsoft.com/office/powerpoint/2010/main" val="1452517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381000"/>
          </a:xfrm>
        </p:spPr>
        <p:txBody>
          <a:bodyPr>
            <a:normAutofit fontScale="90000"/>
          </a:bodyPr>
          <a:lstStyle/>
          <a:p>
            <a:r>
              <a:rPr lang="en-US" dirty="0"/>
              <a:t>Move on to Ideation: </a:t>
            </a:r>
            <a:r>
              <a:rPr lang="en-US" sz="1300" dirty="0"/>
              <a:t>Business issues will be posted as business Challenges in </a:t>
            </a:r>
            <a:r>
              <a:rPr lang="en-US" sz="1300" dirty="0" err="1"/>
              <a:t>Ideaplace</a:t>
            </a:r>
            <a:r>
              <a:rPr lang="en-US" sz="1300" dirty="0"/>
              <a:t> Or Bright Ideas Or </a:t>
            </a:r>
            <a:r>
              <a:rPr lang="en-US" sz="1300" dirty="0" err="1"/>
              <a:t>CapEx</a:t>
            </a:r>
            <a:r>
              <a:rPr lang="en-US" sz="1300" dirty="0"/>
              <a:t> committee can take over.</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731520" y="914400"/>
            <a:ext cx="7802880" cy="4876800"/>
          </a:xfrm>
        </p:spPr>
      </p:pic>
    </p:spTree>
    <p:extLst>
      <p:ext uri="{BB962C8B-B14F-4D97-AF65-F5344CB8AC3E}">
        <p14:creationId xmlns:p14="http://schemas.microsoft.com/office/powerpoint/2010/main" val="2589680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33400"/>
          </a:xfrm>
        </p:spPr>
        <p:txBody>
          <a:bodyPr>
            <a:normAutofit fontScale="90000"/>
          </a:bodyPr>
          <a:lstStyle/>
          <a:p>
            <a:r>
              <a:rPr lang="en-US" dirty="0"/>
              <a:t>Ideas/Solutions for Business Challenge: </a:t>
            </a:r>
            <a:r>
              <a:rPr lang="en-US" sz="1300" dirty="0"/>
              <a:t>Several ideas/ solutions can be posted by innovation groups/ TOS teams to solve business issue/challenge.</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762000" y="962025"/>
            <a:ext cx="7726680" cy="4829175"/>
          </a:xfrm>
        </p:spPr>
      </p:pic>
    </p:spTree>
    <p:extLst>
      <p:ext uri="{BB962C8B-B14F-4D97-AF65-F5344CB8AC3E}">
        <p14:creationId xmlns:p14="http://schemas.microsoft.com/office/powerpoint/2010/main" val="2372101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Value Propositions</a:t>
            </a:r>
          </a:p>
        </p:txBody>
      </p:sp>
      <p:sp>
        <p:nvSpPr>
          <p:cNvPr id="3" name="Content Placeholder 2"/>
          <p:cNvSpPr>
            <a:spLocks noGrp="1"/>
          </p:cNvSpPr>
          <p:nvPr>
            <p:ph idx="1"/>
          </p:nvPr>
        </p:nvSpPr>
        <p:spPr>
          <a:xfrm>
            <a:off x="457200" y="1371600"/>
            <a:ext cx="8305800" cy="4571999"/>
          </a:xfrm>
        </p:spPr>
        <p:txBody>
          <a:bodyPr/>
          <a:lstStyle/>
          <a:p>
            <a:r>
              <a:rPr lang="en-US" b="1" dirty="0"/>
              <a:t>Streamlines process and Invites collaboration on business issues </a:t>
            </a:r>
          </a:p>
          <a:p>
            <a:r>
              <a:rPr lang="en-US" b="1" dirty="0"/>
              <a:t>Makes our job easier and simpler.</a:t>
            </a:r>
          </a:p>
          <a:p>
            <a:r>
              <a:rPr lang="en-US" b="1" dirty="0"/>
              <a:t>Better experience for our customers.</a:t>
            </a:r>
          </a:p>
          <a:p>
            <a:r>
              <a:rPr lang="en-US" b="1" dirty="0"/>
              <a:t>One Stop Shop for business processes information and to solve business issues</a:t>
            </a:r>
          </a:p>
          <a:p>
            <a:r>
              <a:rPr lang="en-US" b="1" dirty="0"/>
              <a:t>Powerful combo of domain expert and technical people.</a:t>
            </a:r>
          </a:p>
          <a:p>
            <a:r>
              <a:rPr lang="en-US" b="1" dirty="0"/>
              <a:t>One Bank</a:t>
            </a:r>
          </a:p>
          <a:p>
            <a:r>
              <a:rPr lang="en-US" b="1" dirty="0"/>
              <a:t>Improves Efficiency</a:t>
            </a:r>
          </a:p>
          <a:p>
            <a:r>
              <a:rPr lang="en-US" b="1" dirty="0"/>
              <a:t>Increases Revenue</a:t>
            </a:r>
          </a:p>
          <a:p>
            <a:endParaRPr lang="en-US" dirty="0"/>
          </a:p>
        </p:txBody>
      </p:sp>
      <p:sp>
        <p:nvSpPr>
          <p:cNvPr id="4" name="Text Placeholder 3"/>
          <p:cNvSpPr>
            <a:spLocks noGrp="1"/>
          </p:cNvSpPr>
          <p:nvPr>
            <p:ph type="body" idx="10"/>
          </p:nvPr>
        </p:nvSpPr>
        <p:spPr>
          <a:xfrm>
            <a:off x="457200" y="579438"/>
            <a:ext cx="8229600" cy="639762"/>
          </a:xfrm>
        </p:spPr>
        <p:txBody>
          <a:bodyPr/>
          <a:lstStyle/>
          <a:p>
            <a:r>
              <a:rPr lang="en-US" dirty="0"/>
              <a:t>Simplify your job. Increases Efficiency.</a:t>
            </a:r>
          </a:p>
        </p:txBody>
      </p:sp>
    </p:spTree>
    <p:extLst>
      <p:ext uri="{BB962C8B-B14F-4D97-AF65-F5344CB8AC3E}">
        <p14:creationId xmlns:p14="http://schemas.microsoft.com/office/powerpoint/2010/main" val="2058193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Lessons Learned</a:t>
            </a:r>
          </a:p>
        </p:txBody>
      </p:sp>
      <p:sp>
        <p:nvSpPr>
          <p:cNvPr id="3" name="Content Placeholder 2"/>
          <p:cNvSpPr>
            <a:spLocks noGrp="1"/>
          </p:cNvSpPr>
          <p:nvPr>
            <p:ph idx="1"/>
          </p:nvPr>
        </p:nvSpPr>
        <p:spPr>
          <a:xfrm>
            <a:off x="457200" y="1371600"/>
            <a:ext cx="8229600" cy="4571999"/>
          </a:xfrm>
        </p:spPr>
        <p:txBody>
          <a:bodyPr/>
          <a:lstStyle/>
          <a:p>
            <a:r>
              <a:rPr lang="en-US" b="1" dirty="0"/>
              <a:t>Learned to always test our theory and hunch.</a:t>
            </a:r>
          </a:p>
          <a:p>
            <a:r>
              <a:rPr lang="en-US" b="1" dirty="0"/>
              <a:t>Improved experimentation/ interview techniques.</a:t>
            </a:r>
          </a:p>
          <a:p>
            <a:r>
              <a:rPr lang="en-US" b="1" dirty="0"/>
              <a:t>Met new people. </a:t>
            </a:r>
          </a:p>
          <a:p>
            <a:r>
              <a:rPr lang="en-US" b="1" dirty="0"/>
              <a:t>Learned great tools like </a:t>
            </a:r>
            <a:r>
              <a:rPr lang="en-US" b="1" dirty="0" err="1"/>
              <a:t>IdeaPlace</a:t>
            </a:r>
            <a:r>
              <a:rPr lang="en-US" b="1" dirty="0"/>
              <a:t>, Yammer, </a:t>
            </a:r>
            <a:r>
              <a:rPr lang="en-US" b="1" dirty="0" err="1"/>
              <a:t>InVision</a:t>
            </a:r>
            <a:r>
              <a:rPr lang="en-US" b="1" dirty="0"/>
              <a:t>.</a:t>
            </a:r>
          </a:p>
          <a:p>
            <a:r>
              <a:rPr lang="en-US" b="1" dirty="0"/>
              <a:t>Increased skillset through great workshops; Design </a:t>
            </a:r>
            <a:r>
              <a:rPr lang="en-US" b="1" dirty="0" err="1"/>
              <a:t>Worskhop</a:t>
            </a:r>
            <a:r>
              <a:rPr lang="en-US" b="1" dirty="0"/>
              <a:t>, Customer Empathy Map, Primary/Secondary Research, Journey Maps, Story Telling.</a:t>
            </a:r>
          </a:p>
          <a:p>
            <a:r>
              <a:rPr lang="en-US" b="1" dirty="0"/>
              <a:t>IIR is awesome.</a:t>
            </a:r>
          </a:p>
          <a:p>
            <a:endParaRPr lang="en-US" dirty="0"/>
          </a:p>
        </p:txBody>
      </p:sp>
      <p:sp>
        <p:nvSpPr>
          <p:cNvPr id="4" name="Text Placeholder 3"/>
          <p:cNvSpPr>
            <a:spLocks noGrp="1"/>
          </p:cNvSpPr>
          <p:nvPr>
            <p:ph type="body" idx="10"/>
          </p:nvPr>
        </p:nvSpPr>
        <p:spPr>
          <a:xfrm>
            <a:off x="457200" y="579438"/>
            <a:ext cx="8229600" cy="639762"/>
          </a:xfrm>
        </p:spPr>
        <p:txBody>
          <a:bodyPr/>
          <a:lstStyle/>
          <a:p>
            <a:r>
              <a:rPr lang="en-US" dirty="0"/>
              <a:t>We learned a lot through this awesome IIR journey. </a:t>
            </a:r>
          </a:p>
        </p:txBody>
      </p:sp>
    </p:spTree>
    <p:extLst>
      <p:ext uri="{BB962C8B-B14F-4D97-AF65-F5344CB8AC3E}">
        <p14:creationId xmlns:p14="http://schemas.microsoft.com/office/powerpoint/2010/main" val="3606506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C5BF-B8DB-4385-95D0-131147E58708}"/>
              </a:ext>
            </a:extLst>
          </p:cNvPr>
          <p:cNvSpPr>
            <a:spLocks noGrp="1"/>
          </p:cNvSpPr>
          <p:nvPr>
            <p:ph type="title"/>
          </p:nvPr>
        </p:nvSpPr>
        <p:spPr/>
        <p:txBody>
          <a:bodyPr/>
          <a:lstStyle/>
          <a:p>
            <a:r>
              <a:rPr lang="en-US" dirty="0">
                <a:cs typeface="Arial"/>
              </a:rPr>
              <a:t>Appendix A -</a:t>
            </a:r>
            <a:endParaRPr lang="en-US" dirty="0"/>
          </a:p>
        </p:txBody>
      </p:sp>
      <p:sp>
        <p:nvSpPr>
          <p:cNvPr id="3" name="Content Placeholder 2">
            <a:extLst>
              <a:ext uri="{FF2B5EF4-FFF2-40B4-BE49-F238E27FC236}">
                <a16:creationId xmlns:a16="http://schemas.microsoft.com/office/drawing/2014/main" id="{B718B636-72B8-4AB7-A10C-260EFBCA2762}"/>
              </a:ext>
            </a:extLst>
          </p:cNvPr>
          <p:cNvSpPr>
            <a:spLocks noGrp="1"/>
          </p:cNvSpPr>
          <p:nvPr>
            <p:ph idx="1"/>
          </p:nvPr>
        </p:nvSpPr>
        <p:spPr/>
        <p:txBody>
          <a:bodyPr vert="horz" lIns="45720" tIns="45720" rIns="45720" bIns="45720" rtlCol="0" anchor="t">
            <a:noAutofit/>
          </a:bodyPr>
          <a:lstStyle/>
          <a:p>
            <a:pPr marL="9525" indent="0">
              <a:buNone/>
            </a:pPr>
            <a:r>
              <a:rPr lang="en-US" sz="1400" dirty="0">
                <a:cs typeface="Arial"/>
              </a:rPr>
              <a:t>[</a:t>
            </a:r>
            <a:r>
              <a:rPr lang="en-US" sz="1400" dirty="0" err="1">
                <a:cs typeface="Arial"/>
              </a:rPr>
              <a:t>IdeaPlace</a:t>
            </a:r>
            <a:r>
              <a:rPr lang="en-US" sz="1400" dirty="0">
                <a:cs typeface="Arial"/>
              </a:rPr>
              <a:t> is the platform, whereas </a:t>
            </a:r>
            <a:r>
              <a:rPr lang="en-US" sz="1400" dirty="0" err="1">
                <a:cs typeface="Arial"/>
              </a:rPr>
              <a:t>OneBridge</a:t>
            </a:r>
            <a:r>
              <a:rPr lang="en-US" sz="1400" dirty="0">
                <a:cs typeface="Arial"/>
              </a:rPr>
              <a:t> is the program. </a:t>
            </a:r>
            <a:r>
              <a:rPr lang="en-US" sz="1400" dirty="0" err="1">
                <a:cs typeface="Arial"/>
              </a:rPr>
              <a:t>OneBridge</a:t>
            </a:r>
            <a:r>
              <a:rPr lang="en-US" sz="1400" dirty="0">
                <a:cs typeface="Arial"/>
              </a:rPr>
              <a:t> will offer collaboration on business issues and will house business process information. </a:t>
            </a:r>
            <a:r>
              <a:rPr lang="en-US" sz="1400" dirty="0" err="1">
                <a:cs typeface="Arial"/>
              </a:rPr>
              <a:t>OneBridge</a:t>
            </a:r>
            <a:r>
              <a:rPr lang="en-US" sz="1400" dirty="0">
                <a:cs typeface="Arial"/>
              </a:rPr>
              <a:t> will gather business issues and improve connections with other tools so that problems move on seamlessly to ideation. Please see below an example of another program “Bright Ideas” using </a:t>
            </a:r>
            <a:r>
              <a:rPr lang="en-US" sz="1400" dirty="0" err="1">
                <a:cs typeface="Arial"/>
              </a:rPr>
              <a:t>IdeaPlace</a:t>
            </a:r>
            <a:r>
              <a:rPr lang="en-US" sz="1400" dirty="0">
                <a:cs typeface="Arial"/>
              </a:rPr>
              <a:t> as platform]</a:t>
            </a:r>
          </a:p>
          <a:p>
            <a:pPr marL="9525" indent="0">
              <a:buNone/>
            </a:pPr>
            <a:endParaRPr lang="en-US" dirty="0">
              <a:cs typeface="Arial"/>
            </a:endParaRPr>
          </a:p>
        </p:txBody>
      </p:sp>
      <p:sp>
        <p:nvSpPr>
          <p:cNvPr id="4" name="Text Placeholder 3">
            <a:extLst>
              <a:ext uri="{FF2B5EF4-FFF2-40B4-BE49-F238E27FC236}">
                <a16:creationId xmlns:a16="http://schemas.microsoft.com/office/drawing/2014/main" id="{C8374E0C-A27A-4EE3-8899-E0D59E283FDF}"/>
              </a:ext>
            </a:extLst>
          </p:cNvPr>
          <p:cNvSpPr>
            <a:spLocks noGrp="1"/>
          </p:cNvSpPr>
          <p:nvPr>
            <p:ph type="body" idx="10"/>
          </p:nvPr>
        </p:nvSpPr>
        <p:spPr/>
        <p:txBody>
          <a:bodyPr/>
          <a:lstStyle/>
          <a:p>
            <a:r>
              <a:rPr lang="en-US" dirty="0">
                <a:cs typeface="Arial"/>
              </a:rPr>
              <a:t>[How this is different from </a:t>
            </a:r>
            <a:r>
              <a:rPr lang="en-US" dirty="0" err="1">
                <a:cs typeface="Arial"/>
              </a:rPr>
              <a:t>IdeaPlace</a:t>
            </a:r>
            <a:r>
              <a:rPr lang="en-US" dirty="0">
                <a:cs typeface="Arial"/>
              </a:rPr>
              <a:t>?]</a:t>
            </a:r>
            <a:endParaRPr lang="en-US" dirty="0"/>
          </a:p>
        </p:txBody>
      </p:sp>
      <p:pic>
        <p:nvPicPr>
          <p:cNvPr id="5" name="Picture 5" descr="A screenshot of a cell phone&#10;&#10;Description generated with very high confidence">
            <a:extLst>
              <a:ext uri="{FF2B5EF4-FFF2-40B4-BE49-F238E27FC236}">
                <a16:creationId xmlns:a16="http://schemas.microsoft.com/office/drawing/2014/main" id="{D7966D42-A08A-4F8E-968D-DA7339089AF2}"/>
              </a:ext>
            </a:extLst>
          </p:cNvPr>
          <p:cNvPicPr>
            <a:picLocks noChangeAspect="1"/>
          </p:cNvPicPr>
          <p:nvPr/>
        </p:nvPicPr>
        <p:blipFill>
          <a:blip r:embed="rId2"/>
          <a:stretch>
            <a:fillRect/>
          </a:stretch>
        </p:blipFill>
        <p:spPr>
          <a:xfrm>
            <a:off x="1578321" y="3112327"/>
            <a:ext cx="5821377" cy="2647741"/>
          </a:xfrm>
          <a:prstGeom prst="rect">
            <a:avLst/>
          </a:prstGeom>
        </p:spPr>
      </p:pic>
    </p:spTree>
    <p:extLst>
      <p:ext uri="{BB962C8B-B14F-4D97-AF65-F5344CB8AC3E}">
        <p14:creationId xmlns:p14="http://schemas.microsoft.com/office/powerpoint/2010/main" val="3609621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PROBLEM</a:t>
            </a:r>
          </a:p>
        </p:txBody>
      </p:sp>
      <p:sp>
        <p:nvSpPr>
          <p:cNvPr id="3" name="Content Placeholder 2"/>
          <p:cNvSpPr>
            <a:spLocks noGrp="1"/>
          </p:cNvSpPr>
          <p:nvPr>
            <p:ph idx="1"/>
          </p:nvPr>
        </p:nvSpPr>
        <p:spPr>
          <a:xfrm>
            <a:off x="457200" y="1219200"/>
            <a:ext cx="8200505" cy="4724400"/>
          </a:xfrm>
        </p:spPr>
        <p:txBody>
          <a:bodyPr vert="horz" lIns="45720" tIns="45720" rIns="45720" bIns="45720" rtlCol="0" anchor="t">
            <a:noAutofit/>
          </a:bodyPr>
          <a:lstStyle/>
          <a:p>
            <a:pPr indent="-173355"/>
            <a:r>
              <a:rPr lang="en-US" b="1" dirty="0"/>
              <a:t>Problems / Paint Points: </a:t>
            </a:r>
            <a:endParaRPr lang="en-US" dirty="0"/>
          </a:p>
          <a:p>
            <a:pPr lvl="1"/>
            <a:r>
              <a:rPr lang="en-US" b="0" i="0" u="none" strike="noStrike" dirty="0">
                <a:solidFill>
                  <a:srgbClr val="212121"/>
                </a:solidFill>
                <a:effectLst/>
                <a:latin typeface="Calibri" panose="020F0502020204030204" pitchFamily="34" charset="0"/>
              </a:rPr>
              <a:t>Although tools exist like some idea intake tools, but few ideas are coming through</a:t>
            </a:r>
            <a:r>
              <a:rPr lang="en-US" dirty="0"/>
              <a:t>.</a:t>
            </a:r>
            <a:r>
              <a:rPr lang="en-US" dirty="0">
                <a:cs typeface="Arial"/>
              </a:rPr>
              <a:t> </a:t>
            </a:r>
          </a:p>
          <a:p>
            <a:pPr lvl="1"/>
            <a:r>
              <a:rPr lang="en-US" b="0" i="0" u="none" strike="noStrike" dirty="0">
                <a:solidFill>
                  <a:srgbClr val="212121"/>
                </a:solidFill>
                <a:effectLst/>
                <a:latin typeface="Calibri" panose="020F0502020204030204" pitchFamily="34" charset="0"/>
              </a:rPr>
              <a:t>Business employees have some ideas but don’t know where to submit the ideas and one place to submit ideas is missing</a:t>
            </a:r>
            <a:r>
              <a:rPr lang="en-US" dirty="0">
                <a:cs typeface="Arial"/>
              </a:rPr>
              <a:t>.</a:t>
            </a:r>
          </a:p>
          <a:p>
            <a:pPr lvl="1"/>
            <a:r>
              <a:rPr lang="en-US" b="0" i="0" u="none" strike="noStrike" dirty="0">
                <a:solidFill>
                  <a:srgbClr val="212121"/>
                </a:solidFill>
                <a:effectLst/>
                <a:latin typeface="Calibri" panose="020F0502020204030204" pitchFamily="34" charset="0"/>
              </a:rPr>
              <a:t>If ideas are submitted at enterprise tools, then they just stay there and don’t move forward towards next steps. Triage process to evaluate those ideas, prioritize those ideas and submit them to right intake tools where they can become part of OKRs is missing. </a:t>
            </a:r>
            <a:endParaRPr lang="en-US" b="0" i="0" u="none" strike="noStrike" dirty="0">
              <a:solidFill>
                <a:srgbClr val="212121"/>
              </a:solidFill>
              <a:effectLst/>
              <a:latin typeface="Calibri" panose="020F0502020204030204" pitchFamily="34" charset="0"/>
              <a:cs typeface="Arial"/>
            </a:endParaRPr>
          </a:p>
          <a:p>
            <a:pPr lvl="1"/>
            <a:r>
              <a:rPr lang="en-US" b="0" i="0" u="none" strike="noStrike" dirty="0">
                <a:solidFill>
                  <a:srgbClr val="212121"/>
                </a:solidFill>
                <a:effectLst/>
                <a:latin typeface="Calibri" panose="020F0502020204030204" pitchFamily="34" charset="0"/>
              </a:rPr>
              <a:t>Integrated workflow of different tools involved in ideation, some at enterprise level, some at business line level (like Dragonboat) is missing. </a:t>
            </a:r>
          </a:p>
          <a:p>
            <a:pPr lvl="1"/>
            <a:r>
              <a:rPr lang="en-US" b="0" i="0" u="none" strike="noStrike" dirty="0">
                <a:solidFill>
                  <a:srgbClr val="212121"/>
                </a:solidFill>
                <a:effectLst/>
                <a:latin typeface="Calibri" panose="020F0502020204030204" pitchFamily="34" charset="0"/>
              </a:rPr>
              <a:t>Product owners are not sure who to go to, to get technical advice and find right technical resources for ideas coming in.</a:t>
            </a:r>
            <a:endParaRPr lang="en-US" dirty="0">
              <a:solidFill>
                <a:srgbClr val="212121"/>
              </a:solidFill>
              <a:latin typeface="Calibri" panose="020F0502020204030204" pitchFamily="34" charset="0"/>
            </a:endParaRPr>
          </a:p>
          <a:p>
            <a:pPr lvl="1"/>
            <a:r>
              <a:rPr lang="en-US" b="0" i="0" u="none" strike="noStrike" dirty="0">
                <a:solidFill>
                  <a:srgbClr val="212121"/>
                </a:solidFill>
                <a:effectLst/>
                <a:latin typeface="Calibri" panose="020F0502020204030204" pitchFamily="34" charset="0"/>
              </a:rPr>
              <a:t>Absence of any technology village to find additional resources who have availability and skills to work on the idea.</a:t>
            </a:r>
            <a:endParaRPr lang="en-US" dirty="0"/>
          </a:p>
        </p:txBody>
      </p:sp>
      <p:sp>
        <p:nvSpPr>
          <p:cNvPr id="4" name="Text Placeholder 3"/>
          <p:cNvSpPr>
            <a:spLocks noGrp="1"/>
          </p:cNvSpPr>
          <p:nvPr>
            <p:ph type="body" idx="10"/>
          </p:nvPr>
        </p:nvSpPr>
        <p:spPr>
          <a:xfrm>
            <a:off x="428105" y="579438"/>
            <a:ext cx="8229600" cy="639762"/>
          </a:xfrm>
        </p:spPr>
        <p:txBody>
          <a:bodyPr/>
          <a:lstStyle/>
          <a:p>
            <a:r>
              <a:rPr lang="en-US" dirty="0"/>
              <a:t>Most employees don’t know where to go with problems or ideas! </a:t>
            </a:r>
          </a:p>
        </p:txBody>
      </p:sp>
    </p:spTree>
    <p:extLst>
      <p:ext uri="{BB962C8B-B14F-4D97-AF65-F5344CB8AC3E}">
        <p14:creationId xmlns:p14="http://schemas.microsoft.com/office/powerpoint/2010/main" val="189368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70113-7EDD-81B2-4E34-1C3F8252076A}"/>
            </a:ext>
          </a:extLst>
        </p:cNvPr>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949E02B8-44B6-36EB-6A68-5720D5CDB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0480"/>
            <a:ext cx="9997439" cy="6888480"/>
          </a:xfrm>
          <a:prstGeom prst="rect">
            <a:avLst/>
          </a:prstGeom>
        </p:spPr>
      </p:pic>
    </p:spTree>
    <p:extLst>
      <p:ext uri="{BB962C8B-B14F-4D97-AF65-F5344CB8AC3E}">
        <p14:creationId xmlns:p14="http://schemas.microsoft.com/office/powerpoint/2010/main" val="1209624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EBC25-B805-D9F6-F45B-ACFABD8B9D97}"/>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1226BF2-5283-BFC8-6261-0810E05E9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0" cy="6858000"/>
          </a:xfrm>
          <a:prstGeom prst="rect">
            <a:avLst/>
          </a:prstGeom>
        </p:spPr>
      </p:pic>
    </p:spTree>
    <p:extLst>
      <p:ext uri="{BB962C8B-B14F-4D97-AF65-F5344CB8AC3E}">
        <p14:creationId xmlns:p14="http://schemas.microsoft.com/office/powerpoint/2010/main" val="52189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BA738-18AF-F8E4-BD3A-03B7136E78A2}"/>
            </a:ext>
          </a:extLst>
        </p:cNvPr>
        <p:cNvGrpSpPr/>
        <p:nvPr/>
      </p:nvGrpSpPr>
      <p:grpSpPr>
        <a:xfrm>
          <a:off x="0" y="0"/>
          <a:ext cx="0" cy="0"/>
          <a:chOff x="0" y="0"/>
          <a:chExt cx="0" cy="0"/>
        </a:xfrm>
      </p:grpSpPr>
      <p:pic>
        <p:nvPicPr>
          <p:cNvPr id="4" name="Picture 3" descr="A screenshot of a product owner review&#10;&#10;Description automatically generated">
            <a:extLst>
              <a:ext uri="{FF2B5EF4-FFF2-40B4-BE49-F238E27FC236}">
                <a16:creationId xmlns:a16="http://schemas.microsoft.com/office/drawing/2014/main" id="{5661D21C-93DC-9463-98B6-62B330D299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05416" cy="6858000"/>
          </a:xfrm>
          <a:prstGeom prst="rect">
            <a:avLst/>
          </a:prstGeom>
        </p:spPr>
      </p:pic>
    </p:spTree>
    <p:extLst>
      <p:ext uri="{BB962C8B-B14F-4D97-AF65-F5344CB8AC3E}">
        <p14:creationId xmlns:p14="http://schemas.microsoft.com/office/powerpoint/2010/main" val="773987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6BE5F-2B7C-6A75-31DE-10C4A0CE3682}"/>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84FE29C-4BCF-A718-1D4D-EC80D75C3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62440"/>
            <a:ext cx="9372600" cy="3788271"/>
          </a:xfrm>
          <a:prstGeom prst="rect">
            <a:avLst/>
          </a:prstGeom>
        </p:spPr>
      </p:pic>
      <p:pic>
        <p:nvPicPr>
          <p:cNvPr id="6" name="Picture 5" descr="A screenshot of a product owner review&#10;&#10;Description automatically generated">
            <a:extLst>
              <a:ext uri="{FF2B5EF4-FFF2-40B4-BE49-F238E27FC236}">
                <a16:creationId xmlns:a16="http://schemas.microsoft.com/office/drawing/2014/main" id="{99BEE134-E535-52CA-5A86-3DA126E8A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296400" cy="3406471"/>
          </a:xfrm>
          <a:prstGeom prst="rect">
            <a:avLst/>
          </a:prstGeom>
        </p:spPr>
      </p:pic>
    </p:spTree>
    <p:extLst>
      <p:ext uri="{BB962C8B-B14F-4D97-AF65-F5344CB8AC3E}">
        <p14:creationId xmlns:p14="http://schemas.microsoft.com/office/powerpoint/2010/main" val="2964456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HUNCH</a:t>
            </a:r>
          </a:p>
        </p:txBody>
      </p:sp>
      <p:sp>
        <p:nvSpPr>
          <p:cNvPr id="3" name="Content Placeholder 2"/>
          <p:cNvSpPr>
            <a:spLocks noGrp="1"/>
          </p:cNvSpPr>
          <p:nvPr>
            <p:ph idx="1"/>
          </p:nvPr>
        </p:nvSpPr>
        <p:spPr>
          <a:xfrm>
            <a:off x="457200" y="1371600"/>
            <a:ext cx="8229600" cy="4571999"/>
          </a:xfrm>
        </p:spPr>
        <p:txBody>
          <a:bodyPr vert="horz" lIns="45720" tIns="45720" rIns="45720" bIns="45720" rtlCol="0" anchor="t">
            <a:noAutofit/>
          </a:bodyPr>
          <a:lstStyle/>
          <a:p>
            <a:pPr indent="-173355"/>
            <a:r>
              <a:rPr lang="en-US" dirty="0"/>
              <a:t>We believe by creating a cohesive and collaborative solution, where the business and technology can come together, we can drive greater problem solving and implementation of ideas.</a:t>
            </a:r>
          </a:p>
          <a:p>
            <a:pPr indent="-173355"/>
            <a:endParaRPr lang="en-US" dirty="0">
              <a:cs typeface="Arial"/>
            </a:endParaRPr>
          </a:p>
          <a:p>
            <a:pPr marL="9525" indent="0">
              <a:buNone/>
            </a:pPr>
            <a:r>
              <a:rPr lang="en-US" i="1" dirty="0">
                <a:cs typeface="Arial"/>
              </a:rPr>
              <a:t>Essentially...</a:t>
            </a:r>
          </a:p>
          <a:p>
            <a:pPr marL="9525" indent="0" algn="ctr">
              <a:buNone/>
            </a:pPr>
            <a:r>
              <a:rPr lang="en-US" dirty="0">
                <a:cs typeface="Arial"/>
              </a:rPr>
              <a:t>Creating – One Bridge (from Business to Technology)</a:t>
            </a:r>
          </a:p>
          <a:p>
            <a:pPr marL="9525" indent="0">
              <a:buNone/>
            </a:pPr>
            <a:r>
              <a:rPr lang="en-US" dirty="0">
                <a:cs typeface="Arial"/>
              </a:rPr>
              <a:t>                           </a:t>
            </a:r>
            <a:r>
              <a:rPr lang="en-US" sz="2200" dirty="0">
                <a:cs typeface="Arial"/>
              </a:rPr>
              <a:t>Changing tough office work</a:t>
            </a:r>
            <a:r>
              <a:rPr lang="en-US" dirty="0">
                <a:cs typeface="Arial"/>
              </a:rPr>
              <a:t> </a:t>
            </a:r>
          </a:p>
          <a:p>
            <a:pPr marL="9525" indent="0" algn="ctr">
              <a:buNone/>
            </a:pPr>
            <a:r>
              <a:rPr lang="en-US" sz="2400" dirty="0">
                <a:cs typeface="Arial"/>
              </a:rPr>
              <a:t>… to kids play!</a:t>
            </a:r>
          </a:p>
          <a:p>
            <a:pPr marL="9525" indent="0" algn="r">
              <a:buNone/>
            </a:pPr>
            <a:endParaRPr lang="en-US" dirty="0">
              <a:cs typeface="Arial"/>
            </a:endParaRPr>
          </a:p>
          <a:p>
            <a:pPr marL="9525" indent="0">
              <a:buNone/>
            </a:pPr>
            <a:endParaRPr lang="en-US" dirty="0">
              <a:cs typeface="Arial"/>
            </a:endParaRPr>
          </a:p>
        </p:txBody>
      </p:sp>
      <p:sp>
        <p:nvSpPr>
          <p:cNvPr id="4" name="Text Placeholder 3"/>
          <p:cNvSpPr>
            <a:spLocks noGrp="1"/>
          </p:cNvSpPr>
          <p:nvPr>
            <p:ph type="body" idx="10"/>
          </p:nvPr>
        </p:nvSpPr>
        <p:spPr>
          <a:xfrm>
            <a:off x="457200" y="579438"/>
            <a:ext cx="8229600" cy="639762"/>
          </a:xfrm>
        </p:spPr>
        <p:txBody>
          <a:bodyPr/>
          <a:lstStyle/>
          <a:p>
            <a:r>
              <a:rPr lang="en-US" dirty="0"/>
              <a:t>There are a few existing systems that do part of the job</a:t>
            </a:r>
          </a:p>
        </p:txBody>
      </p:sp>
      <p:pic>
        <p:nvPicPr>
          <p:cNvPr id="5" name="Picture 5" descr="A person standing in front of a computer&#10;&#10;Description generated with very high confidence">
            <a:extLst>
              <a:ext uri="{FF2B5EF4-FFF2-40B4-BE49-F238E27FC236}">
                <a16:creationId xmlns:a16="http://schemas.microsoft.com/office/drawing/2014/main" id="{F8AE3413-D106-4D87-9C0D-2D5015956F81}"/>
              </a:ext>
            </a:extLst>
          </p:cNvPr>
          <p:cNvPicPr>
            <a:picLocks noChangeAspect="1"/>
          </p:cNvPicPr>
          <p:nvPr/>
        </p:nvPicPr>
        <p:blipFill>
          <a:blip r:embed="rId3"/>
          <a:stretch>
            <a:fillRect/>
          </a:stretch>
        </p:blipFill>
        <p:spPr>
          <a:xfrm>
            <a:off x="484360" y="3445063"/>
            <a:ext cx="1852943" cy="1265537"/>
          </a:xfrm>
          <a:prstGeom prst="rect">
            <a:avLst/>
          </a:prstGeom>
        </p:spPr>
      </p:pic>
      <p:pic>
        <p:nvPicPr>
          <p:cNvPr id="7" name="Picture 7" descr="A group of people jumping in the air&#10;&#10;Description generated with very high confidence">
            <a:extLst>
              <a:ext uri="{FF2B5EF4-FFF2-40B4-BE49-F238E27FC236}">
                <a16:creationId xmlns:a16="http://schemas.microsoft.com/office/drawing/2014/main" id="{CEBB84A0-A8FC-4FFE-826A-8BABA2097747}"/>
              </a:ext>
            </a:extLst>
          </p:cNvPr>
          <p:cNvPicPr>
            <a:picLocks noChangeAspect="1"/>
          </p:cNvPicPr>
          <p:nvPr/>
        </p:nvPicPr>
        <p:blipFill>
          <a:blip r:embed="rId4"/>
          <a:stretch>
            <a:fillRect/>
          </a:stretch>
        </p:blipFill>
        <p:spPr>
          <a:xfrm>
            <a:off x="5908895" y="3579982"/>
            <a:ext cx="2743200" cy="1810512"/>
          </a:xfrm>
          <a:prstGeom prst="rect">
            <a:avLst/>
          </a:prstGeom>
        </p:spPr>
      </p:pic>
    </p:spTree>
    <p:extLst>
      <p:ext uri="{BB962C8B-B14F-4D97-AF65-F5344CB8AC3E}">
        <p14:creationId xmlns:p14="http://schemas.microsoft.com/office/powerpoint/2010/main" val="1391282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15393-38E2-4366-17B0-D59EB0B158EA}"/>
            </a:ext>
          </a:extLst>
        </p:cNvPr>
        <p:cNvGrpSpPr/>
        <p:nvPr/>
      </p:nvGrpSpPr>
      <p:grpSpPr>
        <a:xfrm>
          <a:off x="0" y="0"/>
          <a:ext cx="0" cy="0"/>
          <a:chOff x="0" y="0"/>
          <a:chExt cx="0" cy="0"/>
        </a:xfrm>
      </p:grpSpPr>
      <p:pic>
        <p:nvPicPr>
          <p:cNvPr id="3" name="Picture 2" descr="A screenshot of a search&#10;&#10;Description automatically generated">
            <a:extLst>
              <a:ext uri="{FF2B5EF4-FFF2-40B4-BE49-F238E27FC236}">
                <a16:creationId xmlns:a16="http://schemas.microsoft.com/office/drawing/2014/main" id="{421F59DD-376B-B070-2497-E70863A10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8204" cy="6858000"/>
          </a:xfrm>
          <a:prstGeom prst="rect">
            <a:avLst/>
          </a:prstGeom>
        </p:spPr>
      </p:pic>
    </p:spTree>
    <p:extLst>
      <p:ext uri="{BB962C8B-B14F-4D97-AF65-F5344CB8AC3E}">
        <p14:creationId xmlns:p14="http://schemas.microsoft.com/office/powerpoint/2010/main" val="2706842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4559" y="4141279"/>
            <a:ext cx="1475393" cy="646331"/>
          </a:xfrm>
          <a:prstGeom prst="rect">
            <a:avLst/>
          </a:prstGeom>
          <a:noFill/>
        </p:spPr>
        <p:txBody>
          <a:bodyPr wrap="square" rtlCol="0">
            <a:spAutoFit/>
          </a:bodyPr>
          <a:lstStyle/>
          <a:p>
            <a:r>
              <a:rPr lang="en-US" sz="900" b="1" dirty="0"/>
              <a:t>Value Proposition:</a:t>
            </a:r>
          </a:p>
          <a:p>
            <a:r>
              <a:rPr lang="en-US" sz="900" dirty="0"/>
              <a:t>- Ideas and problems occur throughout the day. This is natural.</a:t>
            </a:r>
          </a:p>
        </p:txBody>
      </p:sp>
      <p:sp>
        <p:nvSpPr>
          <p:cNvPr id="5" name="TextBox 4"/>
          <p:cNvSpPr txBox="1"/>
          <p:nvPr/>
        </p:nvSpPr>
        <p:spPr>
          <a:xfrm>
            <a:off x="1784701" y="4141279"/>
            <a:ext cx="1531352" cy="646331"/>
          </a:xfrm>
          <a:prstGeom prst="rect">
            <a:avLst/>
          </a:prstGeom>
          <a:noFill/>
        </p:spPr>
        <p:txBody>
          <a:bodyPr wrap="square" rtlCol="0">
            <a:spAutoFit/>
          </a:bodyPr>
          <a:lstStyle/>
          <a:p>
            <a:r>
              <a:rPr lang="en-US" sz="900" b="1" dirty="0"/>
              <a:t>Value Proposition:</a:t>
            </a:r>
          </a:p>
          <a:p>
            <a:r>
              <a:rPr lang="en-US" sz="900" dirty="0"/>
              <a:t>- Marketing for One Bridge will be multi channel and recurring.</a:t>
            </a:r>
          </a:p>
        </p:txBody>
      </p:sp>
      <p:sp>
        <p:nvSpPr>
          <p:cNvPr id="6" name="TextBox 5"/>
          <p:cNvSpPr txBox="1"/>
          <p:nvPr/>
        </p:nvSpPr>
        <p:spPr>
          <a:xfrm>
            <a:off x="3249007" y="4119359"/>
            <a:ext cx="1475393" cy="784830"/>
          </a:xfrm>
          <a:prstGeom prst="rect">
            <a:avLst/>
          </a:prstGeom>
          <a:noFill/>
        </p:spPr>
        <p:txBody>
          <a:bodyPr wrap="square" rtlCol="0">
            <a:spAutoFit/>
          </a:bodyPr>
          <a:lstStyle/>
          <a:p>
            <a:r>
              <a:rPr lang="en-US" sz="900" b="1" dirty="0"/>
              <a:t>Value Proposition:</a:t>
            </a:r>
          </a:p>
          <a:p>
            <a:r>
              <a:rPr lang="en-US" sz="900" dirty="0"/>
              <a:t>- Having a dedicated team with varied experiences working together is optimal.</a:t>
            </a:r>
          </a:p>
        </p:txBody>
      </p:sp>
      <p:sp>
        <p:nvSpPr>
          <p:cNvPr id="7" name="TextBox 6"/>
          <p:cNvSpPr txBox="1"/>
          <p:nvPr/>
        </p:nvSpPr>
        <p:spPr>
          <a:xfrm>
            <a:off x="4632620" y="4133671"/>
            <a:ext cx="1557337" cy="646331"/>
          </a:xfrm>
          <a:prstGeom prst="rect">
            <a:avLst/>
          </a:prstGeom>
          <a:noFill/>
        </p:spPr>
        <p:txBody>
          <a:bodyPr wrap="square" rtlCol="0">
            <a:spAutoFit/>
          </a:bodyPr>
          <a:lstStyle/>
          <a:p>
            <a:r>
              <a:rPr lang="en-US" sz="900" b="1" dirty="0"/>
              <a:t>Value Proposition:</a:t>
            </a:r>
          </a:p>
          <a:p>
            <a:r>
              <a:rPr lang="en-US" sz="900" dirty="0"/>
              <a:t>- Improves product modeling, incorporating brilliant ideas</a:t>
            </a:r>
          </a:p>
        </p:txBody>
      </p:sp>
      <p:sp>
        <p:nvSpPr>
          <p:cNvPr id="10" name="TextBox 9"/>
          <p:cNvSpPr txBox="1"/>
          <p:nvPr/>
        </p:nvSpPr>
        <p:spPr>
          <a:xfrm>
            <a:off x="2356925" y="382141"/>
            <a:ext cx="2292848" cy="623248"/>
          </a:xfrm>
          <a:prstGeom prst="rect">
            <a:avLst/>
          </a:prstGeom>
          <a:noFill/>
        </p:spPr>
        <p:txBody>
          <a:bodyPr wrap="square" rtlCol="0">
            <a:spAutoFit/>
          </a:bodyPr>
          <a:lstStyle/>
          <a:p>
            <a:r>
              <a:rPr lang="en-US" sz="1350" dirty="0"/>
              <a:t>SCENARIO:</a:t>
            </a:r>
          </a:p>
          <a:p>
            <a:r>
              <a:rPr lang="en-US" sz="1050" dirty="0"/>
              <a:t>Ideas are collected to improve products.</a:t>
            </a:r>
          </a:p>
        </p:txBody>
      </p:sp>
      <p:sp>
        <p:nvSpPr>
          <p:cNvPr id="11" name="TextBox 10"/>
          <p:cNvSpPr txBox="1"/>
          <p:nvPr/>
        </p:nvSpPr>
        <p:spPr>
          <a:xfrm>
            <a:off x="4669059" y="381000"/>
            <a:ext cx="3894294" cy="623248"/>
          </a:xfrm>
          <a:prstGeom prst="rect">
            <a:avLst/>
          </a:prstGeom>
          <a:noFill/>
        </p:spPr>
        <p:txBody>
          <a:bodyPr wrap="square" rtlCol="0">
            <a:spAutoFit/>
          </a:bodyPr>
          <a:lstStyle/>
          <a:p>
            <a:r>
              <a:rPr lang="en-US" sz="1350" dirty="0"/>
              <a:t>GOALS &amp; EXPECTATIONS:</a:t>
            </a:r>
          </a:p>
          <a:p>
            <a:pPr marL="128588" indent="-128588">
              <a:buFont typeface="Arial" panose="020B0604020202020204" pitchFamily="34" charset="0"/>
              <a:buChar char="•"/>
            </a:pPr>
            <a:r>
              <a:rPr lang="en-US" sz="1050" dirty="0"/>
              <a:t>Employees and product owners want to bring ideas to fruition.</a:t>
            </a:r>
          </a:p>
        </p:txBody>
      </p:sp>
      <p:pic>
        <p:nvPicPr>
          <p:cNvPr id="2" name="Picture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65722" y="2888249"/>
            <a:ext cx="924951" cy="723721"/>
          </a:xfrm>
          <a:prstGeom prst="rect">
            <a:avLst/>
          </a:prstGeom>
        </p:spPr>
      </p:pic>
      <p:sp>
        <p:nvSpPr>
          <p:cNvPr id="3" name="TextBox 2"/>
          <p:cNvSpPr txBox="1"/>
          <p:nvPr/>
        </p:nvSpPr>
        <p:spPr>
          <a:xfrm>
            <a:off x="350685" y="2157125"/>
            <a:ext cx="1173316" cy="646331"/>
          </a:xfrm>
          <a:prstGeom prst="rect">
            <a:avLst/>
          </a:prstGeom>
          <a:noFill/>
        </p:spPr>
        <p:txBody>
          <a:bodyPr wrap="square" rtlCol="0">
            <a:spAutoFit/>
          </a:bodyPr>
          <a:lstStyle/>
          <a:p>
            <a:r>
              <a:rPr lang="en-US" sz="900" dirty="0"/>
              <a:t>Campaign is conducted  to collect ideas from employees</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6649" y="2913927"/>
            <a:ext cx="924951" cy="923779"/>
          </a:xfrm>
          <a:prstGeom prst="rect">
            <a:avLst/>
          </a:prstGeom>
        </p:spPr>
      </p:pic>
      <p:sp>
        <p:nvSpPr>
          <p:cNvPr id="13" name="TextBox 12"/>
          <p:cNvSpPr txBox="1"/>
          <p:nvPr/>
        </p:nvSpPr>
        <p:spPr>
          <a:xfrm>
            <a:off x="3124200" y="1485226"/>
            <a:ext cx="1673172" cy="784830"/>
          </a:xfrm>
          <a:prstGeom prst="rect">
            <a:avLst/>
          </a:prstGeom>
          <a:noFill/>
        </p:spPr>
        <p:txBody>
          <a:bodyPr wrap="square" rtlCol="0">
            <a:spAutoFit/>
          </a:bodyPr>
          <a:lstStyle/>
          <a:p>
            <a:r>
              <a:rPr lang="en-US" sz="900" dirty="0"/>
              <a:t>A dedicated team reviews all the One Bridge entries and determines the best home for resolution, all while keeping Natalie updated on progress.</a:t>
            </a:r>
          </a:p>
        </p:txBody>
      </p:sp>
      <p:sp>
        <p:nvSpPr>
          <p:cNvPr id="15" name="TextBox 14"/>
          <p:cNvSpPr txBox="1"/>
          <p:nvPr/>
        </p:nvSpPr>
        <p:spPr>
          <a:xfrm>
            <a:off x="4692792" y="1928525"/>
            <a:ext cx="1304051" cy="646331"/>
          </a:xfrm>
          <a:prstGeom prst="rect">
            <a:avLst/>
          </a:prstGeom>
          <a:noFill/>
        </p:spPr>
        <p:txBody>
          <a:bodyPr wrap="square" rtlCol="0">
            <a:spAutoFit/>
          </a:bodyPr>
          <a:lstStyle/>
          <a:p>
            <a:r>
              <a:rPr lang="en-US" sz="900" dirty="0"/>
              <a:t>Christiana review ideas submitted in her ideas intake tool and add them to OKRs.</a:t>
            </a:r>
          </a:p>
        </p:txBody>
      </p:sp>
      <p:sp>
        <p:nvSpPr>
          <p:cNvPr id="16" name="TextBox 15"/>
          <p:cNvSpPr txBox="1"/>
          <p:nvPr/>
        </p:nvSpPr>
        <p:spPr>
          <a:xfrm>
            <a:off x="1676400" y="2295625"/>
            <a:ext cx="1354599" cy="507831"/>
          </a:xfrm>
          <a:prstGeom prst="rect">
            <a:avLst/>
          </a:prstGeom>
          <a:noFill/>
        </p:spPr>
        <p:txBody>
          <a:bodyPr wrap="square" rtlCol="0">
            <a:spAutoFit/>
          </a:bodyPr>
          <a:lstStyle/>
          <a:p>
            <a:r>
              <a:rPr lang="en-US" sz="900" dirty="0"/>
              <a:t>Natalie goes to one stop shop to submit her idea.</a:t>
            </a:r>
          </a:p>
        </p:txBody>
      </p:sp>
      <p:sp>
        <p:nvSpPr>
          <p:cNvPr id="18" name="Rectangle 17"/>
          <p:cNvSpPr/>
          <p:nvPr/>
        </p:nvSpPr>
        <p:spPr>
          <a:xfrm rot="20788290">
            <a:off x="80933" y="108789"/>
            <a:ext cx="2389116" cy="1315745"/>
          </a:xfrm>
          <a:prstGeom prst="rect">
            <a:avLst/>
          </a:prstGeom>
          <a:noFill/>
        </p:spPr>
        <p:txBody>
          <a:bodyPr wrap="none" lIns="68580" tIns="34290" rIns="68580" bIns="34290">
            <a:spAutoFit/>
          </a:bodyPr>
          <a:lstStyle/>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FUTURE </a:t>
            </a:r>
          </a:p>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Journey</a:t>
            </a:r>
          </a:p>
        </p:txBody>
      </p:sp>
      <p:sp>
        <p:nvSpPr>
          <p:cNvPr id="22" name="Freeform 21"/>
          <p:cNvSpPr/>
          <p:nvPr/>
        </p:nvSpPr>
        <p:spPr>
          <a:xfrm>
            <a:off x="350684" y="3291173"/>
            <a:ext cx="8458510" cy="850106"/>
          </a:xfrm>
          <a:custGeom>
            <a:avLst/>
            <a:gdLst>
              <a:gd name="connsiteX0" fmla="*/ 0 w 10506075"/>
              <a:gd name="connsiteY0" fmla="*/ 1133475 h 1133475"/>
              <a:gd name="connsiteX1" fmla="*/ 1962150 w 10506075"/>
              <a:gd name="connsiteY1" fmla="*/ 628650 h 1133475"/>
              <a:gd name="connsiteX2" fmla="*/ 3000375 w 10506075"/>
              <a:gd name="connsiteY2" fmla="*/ 1066800 h 1133475"/>
              <a:gd name="connsiteX3" fmla="*/ 4981575 w 10506075"/>
              <a:gd name="connsiteY3" fmla="*/ 333375 h 1133475"/>
              <a:gd name="connsiteX4" fmla="*/ 7267575 w 10506075"/>
              <a:gd name="connsiteY4" fmla="*/ 1028700 h 1133475"/>
              <a:gd name="connsiteX5" fmla="*/ 10506075 w 10506075"/>
              <a:gd name="connsiteY5"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6075" h="1133475">
                <a:moveTo>
                  <a:pt x="0" y="1133475"/>
                </a:moveTo>
                <a:cubicBezTo>
                  <a:pt x="731044" y="886618"/>
                  <a:pt x="1462088" y="639762"/>
                  <a:pt x="1962150" y="628650"/>
                </a:cubicBezTo>
                <a:cubicBezTo>
                  <a:pt x="2462212" y="617538"/>
                  <a:pt x="2497138" y="1116012"/>
                  <a:pt x="3000375" y="1066800"/>
                </a:cubicBezTo>
                <a:cubicBezTo>
                  <a:pt x="3503613" y="1017587"/>
                  <a:pt x="4270375" y="339725"/>
                  <a:pt x="4981575" y="333375"/>
                </a:cubicBezTo>
                <a:cubicBezTo>
                  <a:pt x="5692775" y="327025"/>
                  <a:pt x="6346825" y="1084262"/>
                  <a:pt x="7267575" y="1028700"/>
                </a:cubicBezTo>
                <a:cubicBezTo>
                  <a:pt x="8188325" y="973138"/>
                  <a:pt x="9947275" y="198437"/>
                  <a:pt x="105060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p:nvSpPr>
        <p:spPr>
          <a:xfrm>
            <a:off x="286551" y="3710051"/>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p>
        </p:txBody>
      </p:sp>
      <p:sp>
        <p:nvSpPr>
          <p:cNvPr id="26" name="Rectangle 25"/>
          <p:cNvSpPr/>
          <p:nvPr/>
        </p:nvSpPr>
        <p:spPr>
          <a:xfrm>
            <a:off x="1676400" y="3386864"/>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p>
        </p:txBody>
      </p:sp>
      <p:sp>
        <p:nvSpPr>
          <p:cNvPr id="27" name="Rectangle 26"/>
          <p:cNvSpPr/>
          <p:nvPr/>
        </p:nvSpPr>
        <p:spPr>
          <a:xfrm>
            <a:off x="3314659" y="3489256"/>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p>
        </p:txBody>
      </p:sp>
      <p:sp>
        <p:nvSpPr>
          <p:cNvPr id="28" name="Rectangle 27"/>
          <p:cNvSpPr/>
          <p:nvPr/>
        </p:nvSpPr>
        <p:spPr>
          <a:xfrm>
            <a:off x="5181600" y="3489256"/>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a:t>
            </a:r>
          </a:p>
        </p:txBody>
      </p:sp>
      <p:pic>
        <p:nvPicPr>
          <p:cNvPr id="17" name="Picture 1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019800" y="3084441"/>
            <a:ext cx="1251191" cy="633415"/>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495800" y="2574856"/>
            <a:ext cx="1557337" cy="1168003"/>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641118" y="1889886"/>
            <a:ext cx="922235" cy="1384738"/>
          </a:xfrm>
          <a:prstGeom prst="rect">
            <a:avLst/>
          </a:prstGeom>
        </p:spPr>
      </p:pic>
      <p:sp>
        <p:nvSpPr>
          <p:cNvPr id="29" name="TextBox 28"/>
          <p:cNvSpPr txBox="1"/>
          <p:nvPr/>
        </p:nvSpPr>
        <p:spPr>
          <a:xfrm>
            <a:off x="7507453" y="1120170"/>
            <a:ext cx="1490118" cy="784830"/>
          </a:xfrm>
          <a:prstGeom prst="rect">
            <a:avLst/>
          </a:prstGeom>
          <a:noFill/>
        </p:spPr>
        <p:txBody>
          <a:bodyPr wrap="square" rtlCol="0">
            <a:spAutoFit/>
          </a:bodyPr>
          <a:lstStyle/>
          <a:p>
            <a:r>
              <a:rPr lang="en-US" sz="900" dirty="0"/>
              <a:t>One Dashboard shows status for ideas that also reports completed ideas that creates excitement for Natalie and Christina.</a:t>
            </a:r>
          </a:p>
        </p:txBody>
      </p:sp>
      <p:sp>
        <p:nvSpPr>
          <p:cNvPr id="31" name="TextBox 30"/>
          <p:cNvSpPr txBox="1"/>
          <p:nvPr/>
        </p:nvSpPr>
        <p:spPr>
          <a:xfrm>
            <a:off x="7372350" y="3886200"/>
            <a:ext cx="1677142" cy="646331"/>
          </a:xfrm>
          <a:prstGeom prst="rect">
            <a:avLst/>
          </a:prstGeom>
          <a:noFill/>
        </p:spPr>
        <p:txBody>
          <a:bodyPr wrap="square" rtlCol="0">
            <a:spAutoFit/>
          </a:bodyPr>
          <a:lstStyle/>
          <a:p>
            <a:r>
              <a:rPr lang="en-US" sz="900" b="1" dirty="0"/>
              <a:t>Value Proposition:</a:t>
            </a:r>
          </a:p>
          <a:p>
            <a:r>
              <a:rPr lang="en-US" sz="900" dirty="0"/>
              <a:t>- The feeling of winning in the workplace can be very empowering.</a:t>
            </a:r>
          </a:p>
        </p:txBody>
      </p:sp>
      <p:sp>
        <p:nvSpPr>
          <p:cNvPr id="33" name="Rectangle 32"/>
          <p:cNvSpPr/>
          <p:nvPr/>
        </p:nvSpPr>
        <p:spPr>
          <a:xfrm>
            <a:off x="6477000" y="3676407"/>
            <a:ext cx="266740"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a:t>
            </a:r>
          </a:p>
        </p:txBody>
      </p:sp>
      <p:pic>
        <p:nvPicPr>
          <p:cNvPr id="9" name="Picture 8">
            <a:extLst>
              <a:ext uri="{FF2B5EF4-FFF2-40B4-BE49-F238E27FC236}">
                <a16:creationId xmlns:a16="http://schemas.microsoft.com/office/drawing/2014/main" id="{3D4FA069-4721-9CBF-818F-4A310993B325}"/>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3253971" y="3108256"/>
            <a:ext cx="891230" cy="419907"/>
          </a:xfrm>
          <a:prstGeom prst="rect">
            <a:avLst/>
          </a:prstGeom>
        </p:spPr>
      </p:pic>
      <p:pic>
        <p:nvPicPr>
          <p:cNvPr id="14" name="Picture 13">
            <a:extLst>
              <a:ext uri="{FF2B5EF4-FFF2-40B4-BE49-F238E27FC236}">
                <a16:creationId xmlns:a16="http://schemas.microsoft.com/office/drawing/2014/main" id="{DAFDC918-586A-62FC-2174-9762CBF2D6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27159" y="2117656"/>
            <a:ext cx="918042" cy="918042"/>
          </a:xfrm>
          <a:prstGeom prst="rect">
            <a:avLst/>
          </a:prstGeom>
        </p:spPr>
      </p:pic>
      <p:sp>
        <p:nvSpPr>
          <p:cNvPr id="19" name="TextBox 18">
            <a:extLst>
              <a:ext uri="{FF2B5EF4-FFF2-40B4-BE49-F238E27FC236}">
                <a16:creationId xmlns:a16="http://schemas.microsoft.com/office/drawing/2014/main" id="{1D2ED38E-E993-B2DF-DBDB-1EFF304F2AC8}"/>
              </a:ext>
            </a:extLst>
          </p:cNvPr>
          <p:cNvSpPr txBox="1"/>
          <p:nvPr/>
        </p:nvSpPr>
        <p:spPr>
          <a:xfrm>
            <a:off x="3200248" y="2955856"/>
            <a:ext cx="1677897" cy="215444"/>
          </a:xfrm>
          <a:prstGeom prst="rect">
            <a:avLst/>
          </a:prstGeom>
          <a:noFill/>
        </p:spPr>
        <p:txBody>
          <a:bodyPr wrap="square" rtlCol="0">
            <a:spAutoFit/>
          </a:bodyPr>
          <a:lstStyle/>
          <a:p>
            <a:r>
              <a:rPr lang="en-US" sz="800" dirty="0"/>
              <a:t>Idea / Problem Home</a:t>
            </a:r>
          </a:p>
        </p:txBody>
      </p:sp>
      <p:sp>
        <p:nvSpPr>
          <p:cNvPr id="24" name="Rectangle 23">
            <a:extLst>
              <a:ext uri="{FF2B5EF4-FFF2-40B4-BE49-F238E27FC236}">
                <a16:creationId xmlns:a16="http://schemas.microsoft.com/office/drawing/2014/main" id="{ED89D97A-624C-578C-17FE-A88395958199}"/>
              </a:ext>
            </a:extLst>
          </p:cNvPr>
          <p:cNvSpPr/>
          <p:nvPr/>
        </p:nvSpPr>
        <p:spPr>
          <a:xfrm>
            <a:off x="7641118" y="3314421"/>
            <a:ext cx="266740"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6</a:t>
            </a:r>
          </a:p>
        </p:txBody>
      </p:sp>
      <p:sp>
        <p:nvSpPr>
          <p:cNvPr id="25" name="TextBox 24">
            <a:extLst>
              <a:ext uri="{FF2B5EF4-FFF2-40B4-BE49-F238E27FC236}">
                <a16:creationId xmlns:a16="http://schemas.microsoft.com/office/drawing/2014/main" id="{1147EA0F-E2F5-8150-2AB5-FBD1B23074AC}"/>
              </a:ext>
            </a:extLst>
          </p:cNvPr>
          <p:cNvSpPr txBox="1"/>
          <p:nvPr/>
        </p:nvSpPr>
        <p:spPr>
          <a:xfrm>
            <a:off x="6011149" y="2133600"/>
            <a:ext cx="1304051" cy="923330"/>
          </a:xfrm>
          <a:prstGeom prst="rect">
            <a:avLst/>
          </a:prstGeom>
          <a:noFill/>
        </p:spPr>
        <p:txBody>
          <a:bodyPr wrap="square" rtlCol="0">
            <a:spAutoFit/>
          </a:bodyPr>
          <a:lstStyle/>
          <a:p>
            <a:r>
              <a:rPr lang="en-US" sz="900" dirty="0"/>
              <a:t>Christiana contacts her TOS lead and also look at technology village to find additional resources</a:t>
            </a:r>
          </a:p>
        </p:txBody>
      </p:sp>
      <p:sp>
        <p:nvSpPr>
          <p:cNvPr id="30" name="TextBox 29">
            <a:extLst>
              <a:ext uri="{FF2B5EF4-FFF2-40B4-BE49-F238E27FC236}">
                <a16:creationId xmlns:a16="http://schemas.microsoft.com/office/drawing/2014/main" id="{1483927A-23E7-3E11-6C96-32927382BB9A}"/>
              </a:ext>
            </a:extLst>
          </p:cNvPr>
          <p:cNvSpPr txBox="1"/>
          <p:nvPr/>
        </p:nvSpPr>
        <p:spPr>
          <a:xfrm>
            <a:off x="5986463" y="4114800"/>
            <a:ext cx="1557337" cy="646331"/>
          </a:xfrm>
          <a:prstGeom prst="rect">
            <a:avLst/>
          </a:prstGeom>
          <a:noFill/>
        </p:spPr>
        <p:txBody>
          <a:bodyPr wrap="square" rtlCol="0">
            <a:spAutoFit/>
          </a:bodyPr>
          <a:lstStyle/>
          <a:p>
            <a:r>
              <a:rPr lang="en-US" sz="900" b="1" dirty="0"/>
              <a:t>Value Proposition:</a:t>
            </a:r>
          </a:p>
          <a:p>
            <a:r>
              <a:rPr lang="en-US" sz="900" dirty="0"/>
              <a:t>- Improves product modeling, incorporating brilliant ideas</a:t>
            </a:r>
          </a:p>
        </p:txBody>
      </p:sp>
      <mc:AlternateContent xmlns:mc="http://schemas.openxmlformats.org/markup-compatibility/2006" xmlns:psez="http://schemas.microsoft.com/office/powerpoint/2016/sectionzoom">
        <mc:Choice Requires="psez">
          <p:graphicFrame>
            <p:nvGraphicFramePr>
              <p:cNvPr id="44" name="Section Zoom 43">
                <a:extLst>
                  <a:ext uri="{FF2B5EF4-FFF2-40B4-BE49-F238E27FC236}">
                    <a16:creationId xmlns:a16="http://schemas.microsoft.com/office/drawing/2014/main" id="{D9E114E4-ECE9-2D67-0FF1-781B5638A893}"/>
                  </a:ext>
                </a:extLst>
              </p:cNvPr>
              <p:cNvGraphicFramePr>
                <a:graphicFrameLocks noChangeAspect="1"/>
              </p:cNvGraphicFramePr>
              <p:nvPr>
                <p:extLst>
                  <p:ext uri="{D42A27DB-BD31-4B8C-83A1-F6EECF244321}">
                    <p14:modId xmlns:p14="http://schemas.microsoft.com/office/powerpoint/2010/main" val="2814969218"/>
                  </p:ext>
                </p:extLst>
              </p:nvPr>
            </p:nvGraphicFramePr>
            <p:xfrm>
              <a:off x="1797290" y="4885871"/>
              <a:ext cx="1176081" cy="882061"/>
            </p:xfrm>
            <a:graphic>
              <a:graphicData uri="http://schemas.microsoft.com/office/powerpoint/2016/sectionzoom">
                <psez:sectionZm>
                  <psez:sectionZmObj sectionId="{D80B821E-C99D-E04C-8B79-1288FE1F61B0}">
                    <psez:zmPr id="{624B5EA9-CF48-584C-B881-CF92CF413A88}" transitionDur="1000">
                      <p166:blipFill xmlns:p166="http://schemas.microsoft.com/office/powerpoint/2016/6/main">
                        <a:blip r:embed="rId9"/>
                        <a:stretch>
                          <a:fillRect/>
                        </a:stretch>
                      </p166:blipFill>
                      <p166:spPr xmlns:p166="http://schemas.microsoft.com/office/powerpoint/2016/6/main">
                        <a:xfrm>
                          <a:off x="0" y="0"/>
                          <a:ext cx="1176081" cy="882061"/>
                        </a:xfrm>
                        <a:prstGeom prst="rect">
                          <a:avLst/>
                        </a:prstGeom>
                        <a:ln w="3175">
                          <a:solidFill>
                            <a:prstClr val="ltGray"/>
                          </a:solidFill>
                        </a:ln>
                      </p166:spPr>
                    </psez:zmPr>
                  </psez:sectionZmObj>
                </psez:sectionZm>
              </a:graphicData>
            </a:graphic>
          </p:graphicFrame>
        </mc:Choice>
        <mc:Fallback xmlns="">
          <p:pic>
            <p:nvPicPr>
              <p:cNvPr id="44" name="Section Zoom 43">
                <a:hlinkClick r:id="rId10" action="ppaction://hlinksldjump"/>
                <a:extLst>
                  <a:ext uri="{FF2B5EF4-FFF2-40B4-BE49-F238E27FC236}">
                    <a16:creationId xmlns:a16="http://schemas.microsoft.com/office/drawing/2014/main" id="{D9E114E4-ECE9-2D67-0FF1-781B5638A893}"/>
                  </a:ext>
                </a:extLst>
              </p:cNvPr>
              <p:cNvPicPr>
                <a:picLocks noGrp="1" noRot="1" noChangeAspect="1" noMove="1" noResize="1" noEditPoints="1" noAdjustHandles="1" noChangeArrowheads="1" noChangeShapeType="1"/>
              </p:cNvPicPr>
              <p:nvPr/>
            </p:nvPicPr>
            <p:blipFill>
              <a:blip r:embed="rId11"/>
              <a:stretch>
                <a:fillRect/>
              </a:stretch>
            </p:blipFill>
            <p:spPr>
              <a:xfrm>
                <a:off x="1797290" y="4885871"/>
                <a:ext cx="1176081" cy="882061"/>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48" name="Section Zoom 47">
                <a:extLst>
                  <a:ext uri="{FF2B5EF4-FFF2-40B4-BE49-F238E27FC236}">
                    <a16:creationId xmlns:a16="http://schemas.microsoft.com/office/drawing/2014/main" id="{37CA8AC5-AFB7-6758-BB02-3A592373B035}"/>
                  </a:ext>
                </a:extLst>
              </p:cNvPr>
              <p:cNvGraphicFramePr>
                <a:graphicFrameLocks noChangeAspect="1"/>
              </p:cNvGraphicFramePr>
              <p:nvPr>
                <p:extLst>
                  <p:ext uri="{D42A27DB-BD31-4B8C-83A1-F6EECF244321}">
                    <p14:modId xmlns:p14="http://schemas.microsoft.com/office/powerpoint/2010/main" val="240347925"/>
                  </p:ext>
                </p:extLst>
              </p:nvPr>
            </p:nvGraphicFramePr>
            <p:xfrm>
              <a:off x="1784701" y="5884649"/>
              <a:ext cx="1176082" cy="882061"/>
            </p:xfrm>
            <a:graphic>
              <a:graphicData uri="http://schemas.microsoft.com/office/powerpoint/2016/sectionzoom">
                <psez:sectionZm>
                  <psez:sectionZmObj sectionId="{B24E361E-5F02-D445-8B71-F198B186EBC8}">
                    <psez:zmPr id="{74D5F0D4-49DB-0847-B359-8348CE6CF7E5}" transitionDur="1000">
                      <p166:blipFill xmlns:p166="http://schemas.microsoft.com/office/powerpoint/2016/6/main">
                        <a:blip r:embed="rId12"/>
                        <a:stretch>
                          <a:fillRect/>
                        </a:stretch>
                      </p166:blipFill>
                      <p166:spPr xmlns:p166="http://schemas.microsoft.com/office/powerpoint/2016/6/main">
                        <a:xfrm>
                          <a:off x="0" y="0"/>
                          <a:ext cx="1176082" cy="882061"/>
                        </a:xfrm>
                        <a:prstGeom prst="rect">
                          <a:avLst/>
                        </a:prstGeom>
                        <a:ln w="3175">
                          <a:solidFill>
                            <a:prstClr val="ltGray"/>
                          </a:solidFill>
                        </a:ln>
                      </p166:spPr>
                    </psez:zmPr>
                  </psez:sectionZmObj>
                </psez:sectionZm>
              </a:graphicData>
            </a:graphic>
          </p:graphicFrame>
        </mc:Choice>
        <mc:Fallback xmlns="">
          <p:pic>
            <p:nvPicPr>
              <p:cNvPr id="48" name="Section Zoom 47">
                <a:hlinkClick r:id="rId13" action="ppaction://hlinksldjump"/>
                <a:extLst>
                  <a:ext uri="{FF2B5EF4-FFF2-40B4-BE49-F238E27FC236}">
                    <a16:creationId xmlns:a16="http://schemas.microsoft.com/office/drawing/2014/main" id="{37CA8AC5-AFB7-6758-BB02-3A592373B035}"/>
                  </a:ext>
                </a:extLst>
              </p:cNvPr>
              <p:cNvPicPr>
                <a:picLocks noGrp="1" noRot="1" noChangeAspect="1" noMove="1" noResize="1" noEditPoints="1" noAdjustHandles="1" noChangeArrowheads="1" noChangeShapeType="1"/>
              </p:cNvPicPr>
              <p:nvPr/>
            </p:nvPicPr>
            <p:blipFill>
              <a:blip r:embed="rId14"/>
              <a:stretch>
                <a:fillRect/>
              </a:stretch>
            </p:blipFill>
            <p:spPr>
              <a:xfrm>
                <a:off x="1784701" y="5884649"/>
                <a:ext cx="1176082" cy="882061"/>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50" name="Section Zoom 49">
                <a:extLst>
                  <a:ext uri="{FF2B5EF4-FFF2-40B4-BE49-F238E27FC236}">
                    <a16:creationId xmlns:a16="http://schemas.microsoft.com/office/drawing/2014/main" id="{78B8AC20-9FA1-3DCE-EFC1-FF4356FCB3BE}"/>
                  </a:ext>
                </a:extLst>
              </p:cNvPr>
              <p:cNvGraphicFramePr>
                <a:graphicFrameLocks noChangeAspect="1"/>
              </p:cNvGraphicFramePr>
              <p:nvPr>
                <p:extLst>
                  <p:ext uri="{D42A27DB-BD31-4B8C-83A1-F6EECF244321}">
                    <p14:modId xmlns:p14="http://schemas.microsoft.com/office/powerpoint/2010/main" val="661701502"/>
                  </p:ext>
                </p:extLst>
              </p:nvPr>
            </p:nvGraphicFramePr>
            <p:xfrm>
              <a:off x="3249007" y="5260674"/>
              <a:ext cx="1246793" cy="935095"/>
            </p:xfrm>
            <a:graphic>
              <a:graphicData uri="http://schemas.microsoft.com/office/powerpoint/2016/sectionzoom">
                <psez:sectionZm>
                  <psez:sectionZmObj sectionId="{3E101838-2746-884F-AC87-E93FAD1BA214}">
                    <psez:zmPr id="{20BCD17B-E464-1F40-8947-C4827A0BCC7B}" transitionDur="1000">
                      <p166:blipFill xmlns:p166="http://schemas.microsoft.com/office/powerpoint/2016/6/main">
                        <a:blip r:embed="rId15"/>
                        <a:stretch>
                          <a:fillRect/>
                        </a:stretch>
                      </p166:blipFill>
                      <p166:spPr xmlns:p166="http://schemas.microsoft.com/office/powerpoint/2016/6/main">
                        <a:xfrm>
                          <a:off x="0" y="0"/>
                          <a:ext cx="1246793" cy="935095"/>
                        </a:xfrm>
                        <a:prstGeom prst="rect">
                          <a:avLst/>
                        </a:prstGeom>
                        <a:ln w="3175">
                          <a:solidFill>
                            <a:prstClr val="ltGray"/>
                          </a:solidFill>
                        </a:ln>
                      </p166:spPr>
                    </psez:zmPr>
                  </psez:sectionZmObj>
                </psez:sectionZm>
              </a:graphicData>
            </a:graphic>
          </p:graphicFrame>
        </mc:Choice>
        <mc:Fallback xmlns="">
          <p:pic>
            <p:nvPicPr>
              <p:cNvPr id="50" name="Section Zoom 49">
                <a:hlinkClick r:id="rId16" action="ppaction://hlinksldjump"/>
                <a:extLst>
                  <a:ext uri="{FF2B5EF4-FFF2-40B4-BE49-F238E27FC236}">
                    <a16:creationId xmlns:a16="http://schemas.microsoft.com/office/drawing/2014/main" id="{78B8AC20-9FA1-3DCE-EFC1-FF4356FCB3BE}"/>
                  </a:ext>
                </a:extLst>
              </p:cNvPr>
              <p:cNvPicPr>
                <a:picLocks noGrp="1" noRot="1" noChangeAspect="1" noMove="1" noResize="1" noEditPoints="1" noAdjustHandles="1" noChangeArrowheads="1" noChangeShapeType="1"/>
              </p:cNvPicPr>
              <p:nvPr/>
            </p:nvPicPr>
            <p:blipFill>
              <a:blip r:embed="rId17"/>
              <a:stretch>
                <a:fillRect/>
              </a:stretch>
            </p:blipFill>
            <p:spPr>
              <a:xfrm>
                <a:off x="3249007" y="5260674"/>
                <a:ext cx="1246793" cy="935095"/>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52" name="Section Zoom 51">
                <a:extLst>
                  <a:ext uri="{FF2B5EF4-FFF2-40B4-BE49-F238E27FC236}">
                    <a16:creationId xmlns:a16="http://schemas.microsoft.com/office/drawing/2014/main" id="{1418075C-EF50-E85D-77B4-3712538E1CE6}"/>
                  </a:ext>
                </a:extLst>
              </p:cNvPr>
              <p:cNvGraphicFramePr>
                <a:graphicFrameLocks noChangeAspect="1"/>
              </p:cNvGraphicFramePr>
              <p:nvPr>
                <p:extLst>
                  <p:ext uri="{D42A27DB-BD31-4B8C-83A1-F6EECF244321}">
                    <p14:modId xmlns:p14="http://schemas.microsoft.com/office/powerpoint/2010/main" val="4239112750"/>
                  </p:ext>
                </p:extLst>
              </p:nvPr>
            </p:nvGraphicFramePr>
            <p:xfrm>
              <a:off x="4648200" y="5044986"/>
              <a:ext cx="1246794" cy="935096"/>
            </p:xfrm>
            <a:graphic>
              <a:graphicData uri="http://schemas.microsoft.com/office/powerpoint/2016/sectionzoom">
                <psez:sectionZm>
                  <psez:sectionZmObj sectionId="{340BEE30-D205-0D4D-B36B-9D2890372168}">
                    <psez:zmPr id="{8A8A3198-4444-3B4B-9243-F38C06F18CED}" transitionDur="1000">
                      <p166:blipFill xmlns:p166="http://schemas.microsoft.com/office/powerpoint/2016/6/main">
                        <a:blip r:embed="rId18"/>
                        <a:stretch>
                          <a:fillRect/>
                        </a:stretch>
                      </p166:blipFill>
                      <p166:spPr xmlns:p166="http://schemas.microsoft.com/office/powerpoint/2016/6/main">
                        <a:xfrm>
                          <a:off x="0" y="0"/>
                          <a:ext cx="1246794" cy="935096"/>
                        </a:xfrm>
                        <a:prstGeom prst="rect">
                          <a:avLst/>
                        </a:prstGeom>
                        <a:ln w="3175">
                          <a:solidFill>
                            <a:prstClr val="ltGray"/>
                          </a:solidFill>
                        </a:ln>
                      </p166:spPr>
                    </psez:zmPr>
                  </psez:sectionZmObj>
                </psez:sectionZm>
              </a:graphicData>
            </a:graphic>
          </p:graphicFrame>
        </mc:Choice>
        <mc:Fallback xmlns="">
          <p:pic>
            <p:nvPicPr>
              <p:cNvPr id="52" name="Section Zoom 51">
                <a:hlinkClick r:id="rId19" action="ppaction://hlinksldjump"/>
                <a:extLst>
                  <a:ext uri="{FF2B5EF4-FFF2-40B4-BE49-F238E27FC236}">
                    <a16:creationId xmlns:a16="http://schemas.microsoft.com/office/drawing/2014/main" id="{1418075C-EF50-E85D-77B4-3712538E1CE6}"/>
                  </a:ext>
                </a:extLst>
              </p:cNvPr>
              <p:cNvPicPr>
                <a:picLocks noGrp="1" noRot="1" noChangeAspect="1" noMove="1" noResize="1" noEditPoints="1" noAdjustHandles="1" noChangeArrowheads="1" noChangeShapeType="1"/>
              </p:cNvPicPr>
              <p:nvPr/>
            </p:nvPicPr>
            <p:blipFill>
              <a:blip r:embed="rId20"/>
              <a:stretch>
                <a:fillRect/>
              </a:stretch>
            </p:blipFill>
            <p:spPr>
              <a:xfrm>
                <a:off x="4648200" y="5044986"/>
                <a:ext cx="1246794" cy="935096"/>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54" name="Section Zoom 53">
                <a:extLst>
                  <a:ext uri="{FF2B5EF4-FFF2-40B4-BE49-F238E27FC236}">
                    <a16:creationId xmlns:a16="http://schemas.microsoft.com/office/drawing/2014/main" id="{A0CE294B-B71E-6EDF-7DCA-78E380F87D8C}"/>
                  </a:ext>
                </a:extLst>
              </p:cNvPr>
              <p:cNvGraphicFramePr>
                <a:graphicFrameLocks noChangeAspect="1"/>
              </p:cNvGraphicFramePr>
              <p:nvPr>
                <p:extLst>
                  <p:ext uri="{D42A27DB-BD31-4B8C-83A1-F6EECF244321}">
                    <p14:modId xmlns:p14="http://schemas.microsoft.com/office/powerpoint/2010/main" val="3101697696"/>
                  </p:ext>
                </p:extLst>
              </p:nvPr>
            </p:nvGraphicFramePr>
            <p:xfrm>
              <a:off x="7507453" y="5172328"/>
              <a:ext cx="1434762" cy="1076072"/>
            </p:xfrm>
            <a:graphic>
              <a:graphicData uri="http://schemas.microsoft.com/office/powerpoint/2016/sectionzoom">
                <psez:sectionZm>
                  <psez:sectionZmObj sectionId="{291CA637-77F9-B44A-853C-40F065631E89}">
                    <psez:zmPr id="{D9B5D153-CF83-374B-9DC7-B89494CDF7A6}" transitionDur="1000">
                      <p166:blipFill xmlns:p166="http://schemas.microsoft.com/office/powerpoint/2016/6/main">
                        <a:blip r:embed="rId21"/>
                        <a:stretch>
                          <a:fillRect/>
                        </a:stretch>
                      </p166:blipFill>
                      <p166:spPr xmlns:p166="http://schemas.microsoft.com/office/powerpoint/2016/6/main">
                        <a:xfrm>
                          <a:off x="0" y="0"/>
                          <a:ext cx="1434762" cy="1076072"/>
                        </a:xfrm>
                        <a:prstGeom prst="rect">
                          <a:avLst/>
                        </a:prstGeom>
                        <a:ln w="3175">
                          <a:solidFill>
                            <a:prstClr val="ltGray"/>
                          </a:solidFill>
                        </a:ln>
                      </p166:spPr>
                    </psez:zmPr>
                  </psez:sectionZmObj>
                </psez:sectionZm>
              </a:graphicData>
            </a:graphic>
          </p:graphicFrame>
        </mc:Choice>
        <mc:Fallback xmlns="">
          <p:pic>
            <p:nvPicPr>
              <p:cNvPr id="54" name="Section Zoom 53">
                <a:hlinkClick r:id="rId22" action="ppaction://hlinksldjump"/>
                <a:extLst>
                  <a:ext uri="{FF2B5EF4-FFF2-40B4-BE49-F238E27FC236}">
                    <a16:creationId xmlns:a16="http://schemas.microsoft.com/office/drawing/2014/main" id="{A0CE294B-B71E-6EDF-7DCA-78E380F87D8C}"/>
                  </a:ext>
                </a:extLst>
              </p:cNvPr>
              <p:cNvPicPr>
                <a:picLocks noGrp="1" noRot="1" noChangeAspect="1" noMove="1" noResize="1" noEditPoints="1" noAdjustHandles="1" noChangeArrowheads="1" noChangeShapeType="1"/>
              </p:cNvPicPr>
              <p:nvPr/>
            </p:nvPicPr>
            <p:blipFill>
              <a:blip r:embed="rId23"/>
              <a:stretch>
                <a:fillRect/>
              </a:stretch>
            </p:blipFill>
            <p:spPr>
              <a:xfrm>
                <a:off x="7507453" y="5172328"/>
                <a:ext cx="1434762" cy="1076072"/>
              </a:xfrm>
              <a:prstGeom prst="rect">
                <a:avLst/>
              </a:prstGeom>
              <a:ln w="3175">
                <a:solidFill>
                  <a:prstClr val="ltGray"/>
                </a:solidFill>
              </a:ln>
            </p:spPr>
          </p:pic>
        </mc:Fallback>
      </mc:AlternateContent>
    </p:spTree>
    <p:extLst>
      <p:ext uri="{BB962C8B-B14F-4D97-AF65-F5344CB8AC3E}">
        <p14:creationId xmlns:p14="http://schemas.microsoft.com/office/powerpoint/2010/main" val="20643796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457200" y="579438"/>
            <a:ext cx="8229600" cy="639762"/>
          </a:xfrm>
        </p:spPr>
        <p:txBody>
          <a:bodyPr/>
          <a:lstStyle/>
          <a:p>
            <a:pPr algn="ctr"/>
            <a:r>
              <a:rPr lang="en-US" dirty="0"/>
              <a:t>Let’s collaborate. Thank you.</a:t>
            </a:r>
          </a:p>
        </p:txBody>
      </p:sp>
      <p:sp>
        <p:nvSpPr>
          <p:cNvPr id="3" name="Content Placeholder 2"/>
          <p:cNvSpPr>
            <a:spLocks noGrp="1"/>
          </p:cNvSpPr>
          <p:nvPr>
            <p:ph idx="1"/>
          </p:nvPr>
        </p:nvSpPr>
        <p:spPr/>
        <p:txBody>
          <a:bodyPr/>
          <a:lstStyle/>
          <a:p>
            <a:pPr marL="9144" indent="0" algn="ctr">
              <a:buNone/>
            </a:pPr>
            <a:r>
              <a:rPr lang="en-US" sz="7200" dirty="0">
                <a:solidFill>
                  <a:schemeClr val="accent1"/>
                </a:solidFill>
              </a:rPr>
              <a:t>Questions</a:t>
            </a:r>
          </a:p>
        </p:txBody>
      </p:sp>
    </p:spTree>
    <p:extLst>
      <p:ext uri="{BB962C8B-B14F-4D97-AF65-F5344CB8AC3E}">
        <p14:creationId xmlns:p14="http://schemas.microsoft.com/office/powerpoint/2010/main" val="2349643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6FA58-9BEF-B8C7-C25C-86B9BAE7C297}"/>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EA2DCD6-1290-0061-63FF-50D421D0175E}"/>
              </a:ext>
            </a:extLst>
          </p:cNvPr>
          <p:cNvSpPr/>
          <p:nvPr/>
        </p:nvSpPr>
        <p:spPr>
          <a:xfrm rot="20788290">
            <a:off x="72237" y="48649"/>
            <a:ext cx="2158283" cy="931024"/>
          </a:xfrm>
          <a:prstGeom prst="rect">
            <a:avLst/>
          </a:prstGeom>
          <a:noFill/>
        </p:spPr>
        <p:txBody>
          <a:bodyPr wrap="square" lIns="68580" tIns="34290" rIns="68580" bIns="34290">
            <a:spAutoFit/>
          </a:bodyPr>
          <a:lstStyle/>
          <a:p>
            <a:pPr algn="ctr"/>
            <a:r>
              <a:rPr lang="en-US"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Current </a:t>
            </a:r>
          </a:p>
          <a:p>
            <a:pPr algn="ctr"/>
            <a:r>
              <a:rPr lang="en-US"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Journey</a:t>
            </a:r>
          </a:p>
        </p:txBody>
      </p:sp>
      <p:grpSp>
        <p:nvGrpSpPr>
          <p:cNvPr id="20" name="Group 19">
            <a:extLst>
              <a:ext uri="{FF2B5EF4-FFF2-40B4-BE49-F238E27FC236}">
                <a16:creationId xmlns:a16="http://schemas.microsoft.com/office/drawing/2014/main" id="{41E90E17-CD65-0BD6-5655-CFEE28983135}"/>
              </a:ext>
            </a:extLst>
          </p:cNvPr>
          <p:cNvGrpSpPr/>
          <p:nvPr/>
        </p:nvGrpSpPr>
        <p:grpSpPr>
          <a:xfrm>
            <a:off x="381000" y="1066800"/>
            <a:ext cx="7467600" cy="2604214"/>
            <a:chOff x="304800" y="1905000"/>
            <a:chExt cx="8838344" cy="3439576"/>
          </a:xfrm>
        </p:grpSpPr>
        <p:sp>
          <p:nvSpPr>
            <p:cNvPr id="10" name="TextBox 9">
              <a:extLst>
                <a:ext uri="{FF2B5EF4-FFF2-40B4-BE49-F238E27FC236}">
                  <a16:creationId xmlns:a16="http://schemas.microsoft.com/office/drawing/2014/main" id="{4D10CE51-552E-E759-67D3-9E7FD885A8A6}"/>
                </a:ext>
              </a:extLst>
            </p:cNvPr>
            <p:cNvSpPr txBox="1"/>
            <p:nvPr/>
          </p:nvSpPr>
          <p:spPr>
            <a:xfrm>
              <a:off x="304800" y="1905000"/>
              <a:ext cx="6925559" cy="409828"/>
            </a:xfrm>
            <a:prstGeom prst="rect">
              <a:avLst/>
            </a:prstGeom>
            <a:noFill/>
          </p:spPr>
          <p:txBody>
            <a:bodyPr wrap="square" rtlCol="0">
              <a:spAutoFit/>
            </a:bodyPr>
            <a:lstStyle/>
            <a:p>
              <a:r>
                <a:rPr lang="en-US" sz="1200" u="sng" dirty="0"/>
                <a:t>SCENARIO</a:t>
              </a:r>
              <a:r>
                <a:rPr lang="en-US" sz="1350" u="sng" dirty="0"/>
                <a:t>: </a:t>
              </a:r>
              <a:r>
                <a:rPr lang="en-US" sz="1000" u="sng" dirty="0"/>
                <a:t>Natalie has an idea about a business problem she would like to solve.</a:t>
              </a:r>
            </a:p>
          </p:txBody>
        </p:sp>
        <p:sp>
          <p:nvSpPr>
            <p:cNvPr id="4" name="TextBox 3">
              <a:extLst>
                <a:ext uri="{FF2B5EF4-FFF2-40B4-BE49-F238E27FC236}">
                  <a16:creationId xmlns:a16="http://schemas.microsoft.com/office/drawing/2014/main" id="{EDCD10B6-E117-8F62-4DD3-866F7299305A}"/>
                </a:ext>
              </a:extLst>
            </p:cNvPr>
            <p:cNvSpPr txBox="1"/>
            <p:nvPr/>
          </p:nvSpPr>
          <p:spPr>
            <a:xfrm>
              <a:off x="333535" y="4264970"/>
              <a:ext cx="2020940" cy="693555"/>
            </a:xfrm>
            <a:prstGeom prst="rect">
              <a:avLst/>
            </a:prstGeom>
            <a:noFill/>
          </p:spPr>
          <p:txBody>
            <a:bodyPr wrap="square" rtlCol="0" anchor="t">
              <a:spAutoFit/>
            </a:bodyPr>
            <a:lstStyle/>
            <a:p>
              <a:r>
                <a:rPr lang="en-US" sz="900" b="1" dirty="0"/>
                <a:t>Opportunity:</a:t>
              </a:r>
            </a:p>
            <a:p>
              <a:r>
                <a:rPr lang="en-US" sz="900" dirty="0"/>
                <a:t>- Ideas and problems occur throughout the day.</a:t>
              </a:r>
            </a:p>
          </p:txBody>
        </p:sp>
        <p:pic>
          <p:nvPicPr>
            <p:cNvPr id="2" name="Picture 1">
              <a:extLst>
                <a:ext uri="{FF2B5EF4-FFF2-40B4-BE49-F238E27FC236}">
                  <a16:creationId xmlns:a16="http://schemas.microsoft.com/office/drawing/2014/main" id="{DC662931-9711-BF4C-4EC6-84CC915B8153}"/>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294621" y="3148463"/>
              <a:ext cx="807237" cy="631616"/>
            </a:xfrm>
            <a:prstGeom prst="rect">
              <a:avLst/>
            </a:prstGeom>
          </p:spPr>
        </p:pic>
        <p:sp>
          <p:nvSpPr>
            <p:cNvPr id="3" name="TextBox 2">
              <a:extLst>
                <a:ext uri="{FF2B5EF4-FFF2-40B4-BE49-F238E27FC236}">
                  <a16:creationId xmlns:a16="http://schemas.microsoft.com/office/drawing/2014/main" id="{45DA29B7-EB7E-D038-47FE-370DD5A55FB4}"/>
                </a:ext>
              </a:extLst>
            </p:cNvPr>
            <p:cNvSpPr txBox="1"/>
            <p:nvPr/>
          </p:nvSpPr>
          <p:spPr>
            <a:xfrm>
              <a:off x="350684" y="2337764"/>
              <a:ext cx="2003790" cy="507831"/>
            </a:xfrm>
            <a:prstGeom prst="rect">
              <a:avLst/>
            </a:prstGeom>
            <a:noFill/>
          </p:spPr>
          <p:txBody>
            <a:bodyPr wrap="square" rtlCol="0">
              <a:spAutoFit/>
            </a:bodyPr>
            <a:lstStyle/>
            <a:p>
              <a:r>
                <a:rPr lang="en-US" sz="900" dirty="0"/>
                <a:t>Natalie comes up with a great idea for improving the way her team works.</a:t>
              </a:r>
            </a:p>
          </p:txBody>
        </p:sp>
        <p:pic>
          <p:nvPicPr>
            <p:cNvPr id="9" name="Picture 8">
              <a:extLst>
                <a:ext uri="{FF2B5EF4-FFF2-40B4-BE49-F238E27FC236}">
                  <a16:creationId xmlns:a16="http://schemas.microsoft.com/office/drawing/2014/main" id="{6F458BFE-6A43-641E-2301-13330C533D6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082986" y="3340710"/>
              <a:ext cx="527614" cy="840820"/>
            </a:xfrm>
            <a:prstGeom prst="rect">
              <a:avLst/>
            </a:prstGeom>
          </p:spPr>
        </p:pic>
        <p:pic>
          <p:nvPicPr>
            <p:cNvPr id="12" name="Picture 11">
              <a:extLst>
                <a:ext uri="{FF2B5EF4-FFF2-40B4-BE49-F238E27FC236}">
                  <a16:creationId xmlns:a16="http://schemas.microsoft.com/office/drawing/2014/main" id="{08847A0F-451A-DAF1-218C-9FDFA6B42C2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98788" y="3182405"/>
              <a:ext cx="696612" cy="695729"/>
            </a:xfrm>
            <a:prstGeom prst="rect">
              <a:avLst/>
            </a:prstGeom>
          </p:spPr>
        </p:pic>
        <p:sp>
          <p:nvSpPr>
            <p:cNvPr id="13" name="TextBox 12">
              <a:extLst>
                <a:ext uri="{FF2B5EF4-FFF2-40B4-BE49-F238E27FC236}">
                  <a16:creationId xmlns:a16="http://schemas.microsoft.com/office/drawing/2014/main" id="{F36897D3-ABAF-E9E6-6BA0-E54B2C75EAB0}"/>
                </a:ext>
              </a:extLst>
            </p:cNvPr>
            <p:cNvSpPr txBox="1"/>
            <p:nvPr/>
          </p:nvSpPr>
          <p:spPr>
            <a:xfrm>
              <a:off x="7685988" y="2474823"/>
              <a:ext cx="1457156" cy="504404"/>
            </a:xfrm>
            <a:prstGeom prst="rect">
              <a:avLst/>
            </a:prstGeom>
            <a:noFill/>
          </p:spPr>
          <p:txBody>
            <a:bodyPr wrap="square" rtlCol="0">
              <a:spAutoFit/>
            </a:bodyPr>
            <a:lstStyle/>
            <a:p>
              <a:r>
                <a:rPr lang="en-US" sz="900" dirty="0"/>
                <a:t>Natalie gives up and goes back to work. </a:t>
              </a:r>
            </a:p>
          </p:txBody>
        </p:sp>
        <p:pic>
          <p:nvPicPr>
            <p:cNvPr id="14" name="Picture 13">
              <a:extLst>
                <a:ext uri="{FF2B5EF4-FFF2-40B4-BE49-F238E27FC236}">
                  <a16:creationId xmlns:a16="http://schemas.microsoft.com/office/drawing/2014/main" id="{3BE6C12E-4FCA-90AD-4000-6DA2994E9B7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299058" y="3343380"/>
              <a:ext cx="562031" cy="623213"/>
            </a:xfrm>
            <a:prstGeom prst="rect">
              <a:avLst/>
            </a:prstGeom>
          </p:spPr>
        </p:pic>
        <p:sp>
          <p:nvSpPr>
            <p:cNvPr id="15" name="TextBox 14">
              <a:extLst>
                <a:ext uri="{FF2B5EF4-FFF2-40B4-BE49-F238E27FC236}">
                  <a16:creationId xmlns:a16="http://schemas.microsoft.com/office/drawing/2014/main" id="{83BB2E2B-1B71-6E26-3C5A-A2CAB84BDB23}"/>
                </a:ext>
              </a:extLst>
            </p:cNvPr>
            <p:cNvSpPr txBox="1"/>
            <p:nvPr/>
          </p:nvSpPr>
          <p:spPr>
            <a:xfrm>
              <a:off x="4119175" y="2321269"/>
              <a:ext cx="1867419" cy="1071858"/>
            </a:xfrm>
            <a:prstGeom prst="rect">
              <a:avLst/>
            </a:prstGeom>
            <a:noFill/>
          </p:spPr>
          <p:txBody>
            <a:bodyPr wrap="square" rtlCol="0">
              <a:spAutoFit/>
            </a:bodyPr>
            <a:lstStyle/>
            <a:p>
              <a:r>
                <a:rPr lang="en-US" sz="900" dirty="0"/>
                <a:t>Frustration sets in as she searches, and finds no logical place for her idea, since many options handle specific issues only.</a:t>
              </a:r>
            </a:p>
          </p:txBody>
        </p:sp>
        <p:sp>
          <p:nvSpPr>
            <p:cNvPr id="16" name="TextBox 15">
              <a:extLst>
                <a:ext uri="{FF2B5EF4-FFF2-40B4-BE49-F238E27FC236}">
                  <a16:creationId xmlns:a16="http://schemas.microsoft.com/office/drawing/2014/main" id="{9DB810D5-727B-CA9C-9AA9-F8B33B5FD54D}"/>
                </a:ext>
              </a:extLst>
            </p:cNvPr>
            <p:cNvSpPr txBox="1"/>
            <p:nvPr/>
          </p:nvSpPr>
          <p:spPr>
            <a:xfrm>
              <a:off x="2270342" y="2276642"/>
              <a:ext cx="2003790" cy="507831"/>
            </a:xfrm>
            <a:prstGeom prst="rect">
              <a:avLst/>
            </a:prstGeom>
            <a:noFill/>
          </p:spPr>
          <p:txBody>
            <a:bodyPr wrap="square" rtlCol="0">
              <a:spAutoFit/>
            </a:bodyPr>
            <a:lstStyle/>
            <a:p>
              <a:r>
                <a:rPr lang="en-US" sz="900" dirty="0"/>
                <a:t>She’s not sure where to share this idea, so she starts with </a:t>
              </a:r>
              <a:r>
                <a:rPr lang="en-US" sz="900" dirty="0" err="1"/>
                <a:t>USBNet</a:t>
              </a:r>
              <a:r>
                <a:rPr lang="en-US" sz="900" dirty="0"/>
                <a:t>, and also asks around. </a:t>
              </a:r>
            </a:p>
          </p:txBody>
        </p:sp>
        <p:sp>
          <p:nvSpPr>
            <p:cNvPr id="22" name="Freeform 21">
              <a:extLst>
                <a:ext uri="{FF2B5EF4-FFF2-40B4-BE49-F238E27FC236}">
                  <a16:creationId xmlns:a16="http://schemas.microsoft.com/office/drawing/2014/main" id="{1B460A1A-D467-BC8D-F112-8BF9FF337F84}"/>
                </a:ext>
              </a:extLst>
            </p:cNvPr>
            <p:cNvSpPr/>
            <p:nvPr/>
          </p:nvSpPr>
          <p:spPr>
            <a:xfrm flipV="1">
              <a:off x="514350" y="3800704"/>
              <a:ext cx="8172450" cy="775093"/>
            </a:xfrm>
            <a:custGeom>
              <a:avLst/>
              <a:gdLst>
                <a:gd name="connsiteX0" fmla="*/ 0 w 10506075"/>
                <a:gd name="connsiteY0" fmla="*/ 1133475 h 1133475"/>
                <a:gd name="connsiteX1" fmla="*/ 1962150 w 10506075"/>
                <a:gd name="connsiteY1" fmla="*/ 628650 h 1133475"/>
                <a:gd name="connsiteX2" fmla="*/ 3000375 w 10506075"/>
                <a:gd name="connsiteY2" fmla="*/ 1066800 h 1133475"/>
                <a:gd name="connsiteX3" fmla="*/ 4981575 w 10506075"/>
                <a:gd name="connsiteY3" fmla="*/ 333375 h 1133475"/>
                <a:gd name="connsiteX4" fmla="*/ 7267575 w 10506075"/>
                <a:gd name="connsiteY4" fmla="*/ 1028700 h 1133475"/>
                <a:gd name="connsiteX5" fmla="*/ 10506075 w 10506075"/>
                <a:gd name="connsiteY5"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6075" h="1133475">
                  <a:moveTo>
                    <a:pt x="0" y="1133475"/>
                  </a:moveTo>
                  <a:cubicBezTo>
                    <a:pt x="731044" y="886618"/>
                    <a:pt x="1462088" y="639762"/>
                    <a:pt x="1962150" y="628650"/>
                  </a:cubicBezTo>
                  <a:cubicBezTo>
                    <a:pt x="2462212" y="617538"/>
                    <a:pt x="2497138" y="1116012"/>
                    <a:pt x="3000375" y="1066800"/>
                  </a:cubicBezTo>
                  <a:cubicBezTo>
                    <a:pt x="3503613" y="1017587"/>
                    <a:pt x="4270375" y="339725"/>
                    <a:pt x="4981575" y="333375"/>
                  </a:cubicBezTo>
                  <a:cubicBezTo>
                    <a:pt x="5692775" y="327025"/>
                    <a:pt x="6346825" y="1084262"/>
                    <a:pt x="7267575" y="1028700"/>
                  </a:cubicBezTo>
                  <a:cubicBezTo>
                    <a:pt x="8188325" y="973138"/>
                    <a:pt x="9947275" y="198437"/>
                    <a:pt x="105060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8379DC22-1D41-E4E2-96A1-441F05A6AFD0}"/>
                </a:ext>
              </a:extLst>
            </p:cNvPr>
            <p:cNvSpPr/>
            <p:nvPr/>
          </p:nvSpPr>
          <p:spPr>
            <a:xfrm>
              <a:off x="411930" y="3456763"/>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p>
          </p:txBody>
        </p:sp>
        <p:sp>
          <p:nvSpPr>
            <p:cNvPr id="26" name="Rectangle 25">
              <a:extLst>
                <a:ext uri="{FF2B5EF4-FFF2-40B4-BE49-F238E27FC236}">
                  <a16:creationId xmlns:a16="http://schemas.microsoft.com/office/drawing/2014/main" id="{3EBC23E0-981C-0515-1161-62EFB3C630DB}"/>
                </a:ext>
              </a:extLst>
            </p:cNvPr>
            <p:cNvSpPr/>
            <p:nvPr/>
          </p:nvSpPr>
          <p:spPr>
            <a:xfrm>
              <a:off x="2133951" y="3674152"/>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p>
          </p:txBody>
        </p:sp>
        <p:sp>
          <p:nvSpPr>
            <p:cNvPr id="27" name="Rectangle 26">
              <a:extLst>
                <a:ext uri="{FF2B5EF4-FFF2-40B4-BE49-F238E27FC236}">
                  <a16:creationId xmlns:a16="http://schemas.microsoft.com/office/drawing/2014/main" id="{EA15583B-4669-4D94-268D-B12BFA97E2C9}"/>
                </a:ext>
              </a:extLst>
            </p:cNvPr>
            <p:cNvSpPr/>
            <p:nvPr/>
          </p:nvSpPr>
          <p:spPr>
            <a:xfrm>
              <a:off x="4214411" y="3882287"/>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p>
          </p:txBody>
        </p:sp>
        <p:sp>
          <p:nvSpPr>
            <p:cNvPr id="28" name="Rectangle 27">
              <a:extLst>
                <a:ext uri="{FF2B5EF4-FFF2-40B4-BE49-F238E27FC236}">
                  <a16:creationId xmlns:a16="http://schemas.microsoft.com/office/drawing/2014/main" id="{FDCB65CD-00D6-5D1C-9A9B-50101D9650DB}"/>
                </a:ext>
              </a:extLst>
            </p:cNvPr>
            <p:cNvSpPr/>
            <p:nvPr/>
          </p:nvSpPr>
          <p:spPr>
            <a:xfrm>
              <a:off x="6210260" y="3466016"/>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a:t>
              </a:r>
            </a:p>
          </p:txBody>
        </p:sp>
        <p:sp>
          <p:nvSpPr>
            <p:cNvPr id="24" name="Rectangle 23">
              <a:extLst>
                <a:ext uri="{FF2B5EF4-FFF2-40B4-BE49-F238E27FC236}">
                  <a16:creationId xmlns:a16="http://schemas.microsoft.com/office/drawing/2014/main" id="{20AC976A-05FA-0067-3B32-250FD65FFDE9}"/>
                </a:ext>
              </a:extLst>
            </p:cNvPr>
            <p:cNvSpPr/>
            <p:nvPr/>
          </p:nvSpPr>
          <p:spPr>
            <a:xfrm>
              <a:off x="7810459" y="3882287"/>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a:t>
              </a:r>
            </a:p>
          </p:txBody>
        </p:sp>
        <p:pic>
          <p:nvPicPr>
            <p:cNvPr id="8" name="Picture 7">
              <a:extLst>
                <a:ext uri="{FF2B5EF4-FFF2-40B4-BE49-F238E27FC236}">
                  <a16:creationId xmlns:a16="http://schemas.microsoft.com/office/drawing/2014/main" id="{14188224-DECE-05FF-8FF4-94F78FD087D7}"/>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247118" y="2880208"/>
              <a:ext cx="527613" cy="635079"/>
            </a:xfrm>
            <a:prstGeom prst="rect">
              <a:avLst/>
            </a:prstGeom>
          </p:spPr>
        </p:pic>
        <p:sp>
          <p:nvSpPr>
            <p:cNvPr id="25" name="TextBox 24">
              <a:extLst>
                <a:ext uri="{FF2B5EF4-FFF2-40B4-BE49-F238E27FC236}">
                  <a16:creationId xmlns:a16="http://schemas.microsoft.com/office/drawing/2014/main" id="{3220A513-414D-9CA2-BA89-6225EB1F8C79}"/>
                </a:ext>
              </a:extLst>
            </p:cNvPr>
            <p:cNvSpPr txBox="1"/>
            <p:nvPr/>
          </p:nvSpPr>
          <p:spPr>
            <a:xfrm>
              <a:off x="5864451" y="2362199"/>
              <a:ext cx="2003789" cy="504404"/>
            </a:xfrm>
            <a:prstGeom prst="rect">
              <a:avLst/>
            </a:prstGeom>
            <a:noFill/>
          </p:spPr>
          <p:txBody>
            <a:bodyPr wrap="square" rtlCol="0">
              <a:spAutoFit/>
            </a:bodyPr>
            <a:lstStyle/>
            <a:p>
              <a:r>
                <a:rPr lang="en-US" sz="900" dirty="0"/>
                <a:t>Natalie asks around her team for answers but finds none.</a:t>
              </a:r>
            </a:p>
          </p:txBody>
        </p:sp>
        <p:sp>
          <p:nvSpPr>
            <p:cNvPr id="17" name="TextBox 16">
              <a:extLst>
                <a:ext uri="{FF2B5EF4-FFF2-40B4-BE49-F238E27FC236}">
                  <a16:creationId xmlns:a16="http://schemas.microsoft.com/office/drawing/2014/main" id="{4B047556-8A67-31D6-0ABF-8577E7AA78B6}"/>
                </a:ext>
              </a:extLst>
            </p:cNvPr>
            <p:cNvSpPr txBox="1"/>
            <p:nvPr/>
          </p:nvSpPr>
          <p:spPr>
            <a:xfrm>
              <a:off x="4189194" y="4368968"/>
              <a:ext cx="4497605" cy="975608"/>
            </a:xfrm>
            <a:prstGeom prst="rect">
              <a:avLst/>
            </a:prstGeom>
            <a:noFill/>
          </p:spPr>
          <p:txBody>
            <a:bodyPr wrap="square" rtlCol="0" anchor="t">
              <a:spAutoFit/>
            </a:bodyPr>
            <a:lstStyle/>
            <a:p>
              <a:r>
                <a:rPr lang="en-US" sz="1400" b="1" dirty="0">
                  <a:solidFill>
                    <a:srgbClr val="FF0000"/>
                  </a:solidFill>
                </a:rPr>
                <a:t>Pain point:</a:t>
              </a:r>
            </a:p>
            <a:p>
              <a:r>
                <a:rPr lang="en-US" sz="1400" dirty="0">
                  <a:solidFill>
                    <a:srgbClr val="FF0000"/>
                  </a:solidFill>
                </a:rPr>
                <a:t>- </a:t>
              </a:r>
              <a:r>
                <a:rPr lang="en-US" sz="1400" dirty="0">
                  <a:solidFill>
                    <a:srgbClr val="FF0000"/>
                  </a:solidFill>
                  <a:latin typeface="Calibri" panose="020F0502020204030204" pitchFamily="34" charset="0"/>
                </a:rPr>
                <a:t>O</a:t>
              </a:r>
              <a:r>
                <a:rPr lang="en-US" sz="1400" b="0" i="0" u="none" strike="noStrike" dirty="0">
                  <a:solidFill>
                    <a:srgbClr val="FF0000"/>
                  </a:solidFill>
                  <a:effectLst/>
                  <a:latin typeface="Calibri" panose="020F0502020204030204" pitchFamily="34" charset="0"/>
                </a:rPr>
                <a:t>ne place to submit ideas is missing</a:t>
              </a:r>
              <a:r>
                <a:rPr lang="en-US" sz="1400" b="0" i="0" u="none" strike="noStrike" dirty="0">
                  <a:solidFill>
                    <a:srgbClr val="FF0000"/>
                  </a:solidFill>
                  <a:effectLst/>
                  <a:latin typeface="Calibri" panose="020F0502020204030204" pitchFamily="34" charset="0"/>
                  <a:cs typeface="Arial"/>
                </a:rPr>
                <a:t> or not properly advertised.</a:t>
              </a:r>
              <a:endParaRPr lang="en-US" sz="1400" dirty="0">
                <a:solidFill>
                  <a:srgbClr val="FF0000"/>
                </a:solidFill>
                <a:cs typeface="Arial"/>
              </a:endParaRPr>
            </a:p>
          </p:txBody>
        </p:sp>
      </p:grpSp>
      <p:grpSp>
        <p:nvGrpSpPr>
          <p:cNvPr id="29" name="Group 28">
            <a:extLst>
              <a:ext uri="{FF2B5EF4-FFF2-40B4-BE49-F238E27FC236}">
                <a16:creationId xmlns:a16="http://schemas.microsoft.com/office/drawing/2014/main" id="{01C48526-7B5E-736F-7DCF-D8CB5A05B278}"/>
              </a:ext>
            </a:extLst>
          </p:cNvPr>
          <p:cNvGrpSpPr/>
          <p:nvPr/>
        </p:nvGrpSpPr>
        <p:grpSpPr>
          <a:xfrm>
            <a:off x="381000" y="3680747"/>
            <a:ext cx="8077200" cy="2567653"/>
            <a:chOff x="228600" y="1360095"/>
            <a:chExt cx="9977718" cy="5006177"/>
          </a:xfrm>
        </p:grpSpPr>
        <p:sp>
          <p:nvSpPr>
            <p:cNvPr id="30" name="TextBox 29">
              <a:extLst>
                <a:ext uri="{FF2B5EF4-FFF2-40B4-BE49-F238E27FC236}">
                  <a16:creationId xmlns:a16="http://schemas.microsoft.com/office/drawing/2014/main" id="{6AC66DD4-0ABA-DA17-28C6-C56D18506633}"/>
                </a:ext>
              </a:extLst>
            </p:cNvPr>
            <p:cNvSpPr txBox="1"/>
            <p:nvPr/>
          </p:nvSpPr>
          <p:spPr>
            <a:xfrm>
              <a:off x="5066486" y="4232737"/>
              <a:ext cx="4323359" cy="990123"/>
            </a:xfrm>
            <a:prstGeom prst="rect">
              <a:avLst/>
            </a:prstGeom>
            <a:noFill/>
          </p:spPr>
          <p:txBody>
            <a:bodyPr wrap="square" rtlCol="0" anchor="t">
              <a:spAutoFit/>
            </a:bodyPr>
            <a:lstStyle/>
            <a:p>
              <a:r>
                <a:rPr lang="en-US" sz="900" b="1" dirty="0"/>
                <a:t>Opportunity:</a:t>
              </a:r>
            </a:p>
            <a:p>
              <a:r>
                <a:rPr lang="en-US" sz="900" dirty="0"/>
                <a:t>- A campaign to collect ideas for a product can encourage and expand culture of ideation and collect more product ideas.  </a:t>
              </a:r>
            </a:p>
          </p:txBody>
        </p:sp>
        <p:sp>
          <p:nvSpPr>
            <p:cNvPr id="31" name="TextBox 30">
              <a:extLst>
                <a:ext uri="{FF2B5EF4-FFF2-40B4-BE49-F238E27FC236}">
                  <a16:creationId xmlns:a16="http://schemas.microsoft.com/office/drawing/2014/main" id="{A1F33596-F490-00F6-2064-DE496DA32BE6}"/>
                </a:ext>
              </a:extLst>
            </p:cNvPr>
            <p:cNvSpPr txBox="1"/>
            <p:nvPr/>
          </p:nvSpPr>
          <p:spPr>
            <a:xfrm>
              <a:off x="228600" y="1360095"/>
              <a:ext cx="9977718" cy="540068"/>
            </a:xfrm>
            <a:prstGeom prst="rect">
              <a:avLst/>
            </a:prstGeom>
            <a:noFill/>
          </p:spPr>
          <p:txBody>
            <a:bodyPr wrap="square" rtlCol="0">
              <a:spAutoFit/>
            </a:bodyPr>
            <a:lstStyle/>
            <a:p>
              <a:r>
                <a:rPr lang="en-US" sz="1200" u="sng" dirty="0"/>
                <a:t>SCENARIO: </a:t>
              </a:r>
              <a:r>
                <a:rPr lang="en-US" sz="1000" u="sng" dirty="0"/>
                <a:t>Christina who is leading a business group wants to continuously improve products they offer and likes to collect ideas.</a:t>
              </a:r>
            </a:p>
          </p:txBody>
        </p:sp>
        <p:pic>
          <p:nvPicPr>
            <p:cNvPr id="32" name="Picture 31">
              <a:extLst>
                <a:ext uri="{FF2B5EF4-FFF2-40B4-BE49-F238E27FC236}">
                  <a16:creationId xmlns:a16="http://schemas.microsoft.com/office/drawing/2014/main" id="{507B823E-BD96-DE00-8259-2C1EEFC45D7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19743" y="2855193"/>
              <a:ext cx="1206686" cy="944162"/>
            </a:xfrm>
            <a:prstGeom prst="rect">
              <a:avLst/>
            </a:prstGeom>
          </p:spPr>
        </p:pic>
        <p:sp>
          <p:nvSpPr>
            <p:cNvPr id="33" name="TextBox 32">
              <a:extLst>
                <a:ext uri="{FF2B5EF4-FFF2-40B4-BE49-F238E27FC236}">
                  <a16:creationId xmlns:a16="http://schemas.microsoft.com/office/drawing/2014/main" id="{99CD56AA-C66C-06C1-5E9B-9B75DF1F40C8}"/>
                </a:ext>
              </a:extLst>
            </p:cNvPr>
            <p:cNvSpPr txBox="1"/>
            <p:nvPr/>
          </p:nvSpPr>
          <p:spPr>
            <a:xfrm>
              <a:off x="350684" y="1956944"/>
              <a:ext cx="1782916" cy="990123"/>
            </a:xfrm>
            <a:prstGeom prst="rect">
              <a:avLst/>
            </a:prstGeom>
            <a:noFill/>
          </p:spPr>
          <p:txBody>
            <a:bodyPr wrap="square" rtlCol="0">
              <a:spAutoFit/>
            </a:bodyPr>
            <a:lstStyle/>
            <a:p>
              <a:r>
                <a:rPr lang="en-US" sz="900" dirty="0"/>
                <a:t>Christiana has an ideas intake tool; she looks at it regularly.</a:t>
              </a:r>
            </a:p>
          </p:txBody>
        </p:sp>
        <p:pic>
          <p:nvPicPr>
            <p:cNvPr id="34" name="Picture 33">
              <a:extLst>
                <a:ext uri="{FF2B5EF4-FFF2-40B4-BE49-F238E27FC236}">
                  <a16:creationId xmlns:a16="http://schemas.microsoft.com/office/drawing/2014/main" id="{2A8C2D53-2D3E-28A0-0556-8B94EFACAC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932689" y="2985145"/>
              <a:ext cx="807304" cy="895186"/>
            </a:xfrm>
            <a:prstGeom prst="rect">
              <a:avLst/>
            </a:prstGeom>
          </p:spPr>
        </p:pic>
        <p:sp>
          <p:nvSpPr>
            <p:cNvPr id="35" name="TextBox 34">
              <a:extLst>
                <a:ext uri="{FF2B5EF4-FFF2-40B4-BE49-F238E27FC236}">
                  <a16:creationId xmlns:a16="http://schemas.microsoft.com/office/drawing/2014/main" id="{65AE4237-6029-14E6-650B-E4F967C9A7E1}"/>
                </a:ext>
              </a:extLst>
            </p:cNvPr>
            <p:cNvSpPr txBox="1"/>
            <p:nvPr/>
          </p:nvSpPr>
          <p:spPr>
            <a:xfrm>
              <a:off x="2362200" y="1958292"/>
              <a:ext cx="1947562" cy="369332"/>
            </a:xfrm>
            <a:prstGeom prst="rect">
              <a:avLst/>
            </a:prstGeom>
            <a:noFill/>
          </p:spPr>
          <p:txBody>
            <a:bodyPr wrap="square" rtlCol="0">
              <a:spAutoFit/>
            </a:bodyPr>
            <a:lstStyle/>
            <a:p>
              <a:r>
                <a:rPr lang="en-US" sz="900" dirty="0"/>
                <a:t>Christian sees very few to none ideas submitted to idea intake tool.</a:t>
              </a:r>
            </a:p>
          </p:txBody>
        </p:sp>
        <p:sp>
          <p:nvSpPr>
            <p:cNvPr id="36" name="Freeform 35">
              <a:extLst>
                <a:ext uri="{FF2B5EF4-FFF2-40B4-BE49-F238E27FC236}">
                  <a16:creationId xmlns:a16="http://schemas.microsoft.com/office/drawing/2014/main" id="{1ECE1155-8E85-A37D-8C22-E8A1CF01D5D5}"/>
                </a:ext>
              </a:extLst>
            </p:cNvPr>
            <p:cNvSpPr/>
            <p:nvPr/>
          </p:nvSpPr>
          <p:spPr>
            <a:xfrm flipV="1">
              <a:off x="514350" y="3800702"/>
              <a:ext cx="7029450" cy="775093"/>
            </a:xfrm>
            <a:custGeom>
              <a:avLst/>
              <a:gdLst>
                <a:gd name="connsiteX0" fmla="*/ 0 w 10506075"/>
                <a:gd name="connsiteY0" fmla="*/ 1133475 h 1133475"/>
                <a:gd name="connsiteX1" fmla="*/ 1962150 w 10506075"/>
                <a:gd name="connsiteY1" fmla="*/ 628650 h 1133475"/>
                <a:gd name="connsiteX2" fmla="*/ 3000375 w 10506075"/>
                <a:gd name="connsiteY2" fmla="*/ 1066800 h 1133475"/>
                <a:gd name="connsiteX3" fmla="*/ 4981575 w 10506075"/>
                <a:gd name="connsiteY3" fmla="*/ 333375 h 1133475"/>
                <a:gd name="connsiteX4" fmla="*/ 7267575 w 10506075"/>
                <a:gd name="connsiteY4" fmla="*/ 1028700 h 1133475"/>
                <a:gd name="connsiteX5" fmla="*/ 10506075 w 10506075"/>
                <a:gd name="connsiteY5"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6075" h="1133475">
                  <a:moveTo>
                    <a:pt x="0" y="1133475"/>
                  </a:moveTo>
                  <a:cubicBezTo>
                    <a:pt x="731044" y="886618"/>
                    <a:pt x="1462088" y="639762"/>
                    <a:pt x="1962150" y="628650"/>
                  </a:cubicBezTo>
                  <a:cubicBezTo>
                    <a:pt x="2462212" y="617538"/>
                    <a:pt x="2497138" y="1116012"/>
                    <a:pt x="3000375" y="1066800"/>
                  </a:cubicBezTo>
                  <a:cubicBezTo>
                    <a:pt x="3503613" y="1017587"/>
                    <a:pt x="4270375" y="339725"/>
                    <a:pt x="4981575" y="333375"/>
                  </a:cubicBezTo>
                  <a:cubicBezTo>
                    <a:pt x="5692775" y="327025"/>
                    <a:pt x="6346825" y="1084262"/>
                    <a:pt x="7267575" y="1028700"/>
                  </a:cubicBezTo>
                  <a:cubicBezTo>
                    <a:pt x="8188325" y="973138"/>
                    <a:pt x="9947275" y="198437"/>
                    <a:pt x="105060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ectangle 36">
              <a:extLst>
                <a:ext uri="{FF2B5EF4-FFF2-40B4-BE49-F238E27FC236}">
                  <a16:creationId xmlns:a16="http://schemas.microsoft.com/office/drawing/2014/main" id="{8B51648E-9822-EB63-C06B-2E75FB867D31}"/>
                </a:ext>
              </a:extLst>
            </p:cNvPr>
            <p:cNvSpPr/>
            <p:nvPr/>
          </p:nvSpPr>
          <p:spPr>
            <a:xfrm>
              <a:off x="1549503" y="3456760"/>
              <a:ext cx="279298" cy="675085"/>
            </a:xfrm>
            <a:prstGeom prst="rect">
              <a:avLst/>
            </a:prstGeom>
            <a:noFill/>
          </p:spPr>
          <p:txBody>
            <a:bodyPr wrap="squar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p>
          </p:txBody>
        </p:sp>
        <p:sp>
          <p:nvSpPr>
            <p:cNvPr id="38" name="Rectangle 37">
              <a:extLst>
                <a:ext uri="{FF2B5EF4-FFF2-40B4-BE49-F238E27FC236}">
                  <a16:creationId xmlns:a16="http://schemas.microsoft.com/office/drawing/2014/main" id="{340B78A7-6A10-B806-7DF6-6BBD1E034CD5}"/>
                </a:ext>
              </a:extLst>
            </p:cNvPr>
            <p:cNvSpPr/>
            <p:nvPr/>
          </p:nvSpPr>
          <p:spPr>
            <a:xfrm>
              <a:off x="3533345" y="3727982"/>
              <a:ext cx="279298" cy="675085"/>
            </a:xfrm>
            <a:prstGeom prst="rect">
              <a:avLst/>
            </a:prstGeom>
            <a:noFill/>
          </p:spPr>
          <p:txBody>
            <a:bodyPr wrap="squar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p>
          </p:txBody>
        </p:sp>
        <p:pic>
          <p:nvPicPr>
            <p:cNvPr id="39" name="Picture 38">
              <a:extLst>
                <a:ext uri="{FF2B5EF4-FFF2-40B4-BE49-F238E27FC236}">
                  <a16:creationId xmlns:a16="http://schemas.microsoft.com/office/drawing/2014/main" id="{B0A0B1D4-70FA-7A3A-30A9-02A1910ED9C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8529" y="2852311"/>
              <a:ext cx="854063" cy="1028019"/>
            </a:xfrm>
            <a:prstGeom prst="rect">
              <a:avLst/>
            </a:prstGeom>
          </p:spPr>
        </p:pic>
        <p:sp>
          <p:nvSpPr>
            <p:cNvPr id="40" name="TextBox 39">
              <a:extLst>
                <a:ext uri="{FF2B5EF4-FFF2-40B4-BE49-F238E27FC236}">
                  <a16:creationId xmlns:a16="http://schemas.microsoft.com/office/drawing/2014/main" id="{26E16CD0-379F-389D-9540-3BE65599D93B}"/>
                </a:ext>
              </a:extLst>
            </p:cNvPr>
            <p:cNvSpPr txBox="1"/>
            <p:nvPr/>
          </p:nvSpPr>
          <p:spPr>
            <a:xfrm>
              <a:off x="5106530" y="2265053"/>
              <a:ext cx="3970235" cy="720090"/>
            </a:xfrm>
            <a:prstGeom prst="rect">
              <a:avLst/>
            </a:prstGeom>
            <a:noFill/>
          </p:spPr>
          <p:txBody>
            <a:bodyPr wrap="square" rtlCol="0">
              <a:spAutoFit/>
            </a:bodyPr>
            <a:lstStyle/>
            <a:p>
              <a:r>
                <a:rPr lang="en-US" sz="900" dirty="0"/>
                <a:t>Christiana wonders around how to encourage his team and create culture of ideation and to collect more product ideas</a:t>
              </a:r>
            </a:p>
          </p:txBody>
        </p:sp>
        <p:sp>
          <p:nvSpPr>
            <p:cNvPr id="41" name="TextBox 40">
              <a:extLst>
                <a:ext uri="{FF2B5EF4-FFF2-40B4-BE49-F238E27FC236}">
                  <a16:creationId xmlns:a16="http://schemas.microsoft.com/office/drawing/2014/main" id="{7583058B-5462-CE4F-9382-854C36024783}"/>
                </a:ext>
              </a:extLst>
            </p:cNvPr>
            <p:cNvSpPr txBox="1"/>
            <p:nvPr/>
          </p:nvSpPr>
          <p:spPr>
            <a:xfrm>
              <a:off x="2360394" y="4191001"/>
              <a:ext cx="2798135" cy="2175271"/>
            </a:xfrm>
            <a:prstGeom prst="rect">
              <a:avLst/>
            </a:prstGeom>
            <a:noFill/>
          </p:spPr>
          <p:txBody>
            <a:bodyPr wrap="square" rtlCol="0" anchor="t">
              <a:spAutoFit/>
            </a:bodyPr>
            <a:lstStyle/>
            <a:p>
              <a:r>
                <a:rPr lang="en-US" sz="1400" b="1" dirty="0">
                  <a:solidFill>
                    <a:srgbClr val="FF0000"/>
                  </a:solidFill>
                </a:rPr>
                <a:t>Pain point:</a:t>
              </a:r>
            </a:p>
            <a:p>
              <a:r>
                <a:rPr lang="en-US" sz="1400" dirty="0">
                  <a:solidFill>
                    <a:srgbClr val="FF0000"/>
                  </a:solidFill>
                </a:rPr>
                <a:t>- </a:t>
              </a:r>
              <a:r>
                <a:rPr lang="en-US" sz="1400" b="0" i="0" u="none" strike="noStrike" dirty="0">
                  <a:solidFill>
                    <a:srgbClr val="FF0000"/>
                  </a:solidFill>
                  <a:effectLst/>
                  <a:latin typeface="Calibri" panose="020F0502020204030204" pitchFamily="34" charset="0"/>
                </a:rPr>
                <a:t>Although some idea intake tools exist, but few ideas to none are coming through</a:t>
              </a:r>
              <a:r>
                <a:rPr lang="en-US" sz="1400" dirty="0">
                  <a:solidFill>
                    <a:srgbClr val="FF0000"/>
                  </a:solidFill>
                </a:rPr>
                <a:t>.</a:t>
              </a:r>
              <a:r>
                <a:rPr lang="en-US" sz="1400" dirty="0">
                  <a:solidFill>
                    <a:srgbClr val="FF0000"/>
                  </a:solidFill>
                  <a:cs typeface="Arial"/>
                </a:rPr>
                <a:t> </a:t>
              </a:r>
            </a:p>
            <a:p>
              <a:endParaRPr lang="en-US" sz="1050" dirty="0"/>
            </a:p>
          </p:txBody>
        </p:sp>
        <p:sp>
          <p:nvSpPr>
            <p:cNvPr id="42" name="Rectangle 41">
              <a:extLst>
                <a:ext uri="{FF2B5EF4-FFF2-40B4-BE49-F238E27FC236}">
                  <a16:creationId xmlns:a16="http://schemas.microsoft.com/office/drawing/2014/main" id="{7406E245-1403-1714-7160-F55DD3D3A816}"/>
                </a:ext>
              </a:extLst>
            </p:cNvPr>
            <p:cNvSpPr/>
            <p:nvPr/>
          </p:nvSpPr>
          <p:spPr>
            <a:xfrm>
              <a:off x="5716165" y="3282279"/>
              <a:ext cx="279298" cy="675085"/>
            </a:xfrm>
            <a:prstGeom prst="rect">
              <a:avLst/>
            </a:prstGeom>
            <a:noFill/>
          </p:spPr>
          <p:txBody>
            <a:bodyPr wrap="squar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p>
          </p:txBody>
        </p:sp>
      </p:grpSp>
    </p:spTree>
    <p:extLst>
      <p:ext uri="{BB962C8B-B14F-4D97-AF65-F5344CB8AC3E}">
        <p14:creationId xmlns:p14="http://schemas.microsoft.com/office/powerpoint/2010/main" val="37844925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49952-2CF5-9BB0-C6F9-E3970DD5954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16DDD156-E781-8318-B8BD-8244349C4D27}"/>
              </a:ext>
            </a:extLst>
          </p:cNvPr>
          <p:cNvSpPr/>
          <p:nvPr/>
        </p:nvSpPr>
        <p:spPr>
          <a:xfrm rot="20788290">
            <a:off x="72237" y="48649"/>
            <a:ext cx="2158283" cy="931024"/>
          </a:xfrm>
          <a:prstGeom prst="rect">
            <a:avLst/>
          </a:prstGeom>
          <a:noFill/>
        </p:spPr>
        <p:txBody>
          <a:bodyPr wrap="square" lIns="68580" tIns="34290" rIns="68580" bIns="34290">
            <a:spAutoFit/>
          </a:bodyPr>
          <a:lstStyle/>
          <a:p>
            <a:pPr algn="ctr"/>
            <a:r>
              <a:rPr lang="en-US"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Current </a:t>
            </a:r>
          </a:p>
          <a:p>
            <a:pPr algn="ctr"/>
            <a:r>
              <a:rPr lang="en-US"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Journey</a:t>
            </a:r>
          </a:p>
        </p:txBody>
      </p:sp>
      <p:grpSp>
        <p:nvGrpSpPr>
          <p:cNvPr id="20" name="Group 19">
            <a:extLst>
              <a:ext uri="{FF2B5EF4-FFF2-40B4-BE49-F238E27FC236}">
                <a16:creationId xmlns:a16="http://schemas.microsoft.com/office/drawing/2014/main" id="{E0637DBA-7593-3AC8-D368-C21AC5A8A5FE}"/>
              </a:ext>
            </a:extLst>
          </p:cNvPr>
          <p:cNvGrpSpPr/>
          <p:nvPr/>
        </p:nvGrpSpPr>
        <p:grpSpPr>
          <a:xfrm>
            <a:off x="381000" y="1066800"/>
            <a:ext cx="7772400" cy="2819656"/>
            <a:chOff x="304800" y="1905000"/>
            <a:chExt cx="9199092" cy="3724126"/>
          </a:xfrm>
        </p:grpSpPr>
        <p:sp>
          <p:nvSpPr>
            <p:cNvPr id="10" name="TextBox 9">
              <a:extLst>
                <a:ext uri="{FF2B5EF4-FFF2-40B4-BE49-F238E27FC236}">
                  <a16:creationId xmlns:a16="http://schemas.microsoft.com/office/drawing/2014/main" id="{43320214-AC62-AF78-BDBF-4DF86280AA0F}"/>
                </a:ext>
              </a:extLst>
            </p:cNvPr>
            <p:cNvSpPr txBox="1"/>
            <p:nvPr/>
          </p:nvSpPr>
          <p:spPr>
            <a:xfrm>
              <a:off x="304800" y="1905000"/>
              <a:ext cx="6925559" cy="409828"/>
            </a:xfrm>
            <a:prstGeom prst="rect">
              <a:avLst/>
            </a:prstGeom>
            <a:noFill/>
          </p:spPr>
          <p:txBody>
            <a:bodyPr wrap="square" rtlCol="0">
              <a:spAutoFit/>
            </a:bodyPr>
            <a:lstStyle/>
            <a:p>
              <a:r>
                <a:rPr lang="en-US" sz="1200" u="sng" dirty="0"/>
                <a:t>SCENARIO</a:t>
              </a:r>
              <a:r>
                <a:rPr lang="en-US" sz="1350" u="sng" dirty="0"/>
                <a:t>: </a:t>
              </a:r>
              <a:r>
                <a:rPr lang="en-US" sz="1000" u="sng" dirty="0"/>
                <a:t>Natalie has an idea about a business problem she would like to solve.</a:t>
              </a:r>
            </a:p>
          </p:txBody>
        </p:sp>
        <p:sp>
          <p:nvSpPr>
            <p:cNvPr id="4" name="TextBox 3">
              <a:extLst>
                <a:ext uri="{FF2B5EF4-FFF2-40B4-BE49-F238E27FC236}">
                  <a16:creationId xmlns:a16="http://schemas.microsoft.com/office/drawing/2014/main" id="{3046D6A3-9FE4-AC14-E5A8-61B107A58BDA}"/>
                </a:ext>
              </a:extLst>
            </p:cNvPr>
            <p:cNvSpPr txBox="1"/>
            <p:nvPr/>
          </p:nvSpPr>
          <p:spPr>
            <a:xfrm>
              <a:off x="333535" y="4264970"/>
              <a:ext cx="2020940" cy="693555"/>
            </a:xfrm>
            <a:prstGeom prst="rect">
              <a:avLst/>
            </a:prstGeom>
            <a:noFill/>
          </p:spPr>
          <p:txBody>
            <a:bodyPr wrap="square" rtlCol="0" anchor="t">
              <a:spAutoFit/>
            </a:bodyPr>
            <a:lstStyle/>
            <a:p>
              <a:r>
                <a:rPr lang="en-US" sz="900" b="1" dirty="0"/>
                <a:t>Opportunity:</a:t>
              </a:r>
            </a:p>
            <a:p>
              <a:r>
                <a:rPr lang="en-US" sz="900" dirty="0"/>
                <a:t>- Ideas and problems occur throughout the day.</a:t>
              </a:r>
            </a:p>
          </p:txBody>
        </p:sp>
        <p:pic>
          <p:nvPicPr>
            <p:cNvPr id="2" name="Picture 1">
              <a:extLst>
                <a:ext uri="{FF2B5EF4-FFF2-40B4-BE49-F238E27FC236}">
                  <a16:creationId xmlns:a16="http://schemas.microsoft.com/office/drawing/2014/main" id="{606D9DB3-2A26-4D8B-B644-3028E92F8162}"/>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294621" y="3148463"/>
              <a:ext cx="807237" cy="631616"/>
            </a:xfrm>
            <a:prstGeom prst="rect">
              <a:avLst/>
            </a:prstGeom>
          </p:spPr>
        </p:pic>
        <p:sp>
          <p:nvSpPr>
            <p:cNvPr id="3" name="TextBox 2">
              <a:extLst>
                <a:ext uri="{FF2B5EF4-FFF2-40B4-BE49-F238E27FC236}">
                  <a16:creationId xmlns:a16="http://schemas.microsoft.com/office/drawing/2014/main" id="{5BE84893-1484-008E-2A40-928DE212CC0F}"/>
                </a:ext>
              </a:extLst>
            </p:cNvPr>
            <p:cNvSpPr txBox="1"/>
            <p:nvPr/>
          </p:nvSpPr>
          <p:spPr>
            <a:xfrm>
              <a:off x="350684" y="2337764"/>
              <a:ext cx="2003790" cy="507831"/>
            </a:xfrm>
            <a:prstGeom prst="rect">
              <a:avLst/>
            </a:prstGeom>
            <a:noFill/>
          </p:spPr>
          <p:txBody>
            <a:bodyPr wrap="square" rtlCol="0">
              <a:spAutoFit/>
            </a:bodyPr>
            <a:lstStyle/>
            <a:p>
              <a:r>
                <a:rPr lang="en-US" sz="900" dirty="0"/>
                <a:t>Natalie comes up with a great idea for improving the way her team works.</a:t>
              </a:r>
            </a:p>
          </p:txBody>
        </p:sp>
        <p:pic>
          <p:nvPicPr>
            <p:cNvPr id="9" name="Picture 8">
              <a:extLst>
                <a:ext uri="{FF2B5EF4-FFF2-40B4-BE49-F238E27FC236}">
                  <a16:creationId xmlns:a16="http://schemas.microsoft.com/office/drawing/2014/main" id="{6E7F54EE-7A11-1A6C-3666-F07FCA1E6F1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082986" y="3340710"/>
              <a:ext cx="527614" cy="840820"/>
            </a:xfrm>
            <a:prstGeom prst="rect">
              <a:avLst/>
            </a:prstGeom>
          </p:spPr>
        </p:pic>
        <p:pic>
          <p:nvPicPr>
            <p:cNvPr id="12" name="Picture 11">
              <a:extLst>
                <a:ext uri="{FF2B5EF4-FFF2-40B4-BE49-F238E27FC236}">
                  <a16:creationId xmlns:a16="http://schemas.microsoft.com/office/drawing/2014/main" id="{E576095E-DE06-FCFF-B354-63FBBE411F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98788" y="3182405"/>
              <a:ext cx="696612" cy="695729"/>
            </a:xfrm>
            <a:prstGeom prst="rect">
              <a:avLst/>
            </a:prstGeom>
          </p:spPr>
        </p:pic>
        <p:sp>
          <p:nvSpPr>
            <p:cNvPr id="13" name="TextBox 12">
              <a:extLst>
                <a:ext uri="{FF2B5EF4-FFF2-40B4-BE49-F238E27FC236}">
                  <a16:creationId xmlns:a16="http://schemas.microsoft.com/office/drawing/2014/main" id="{B26D221A-9FEF-8A6D-93A5-2179E16F8986}"/>
                </a:ext>
              </a:extLst>
            </p:cNvPr>
            <p:cNvSpPr txBox="1"/>
            <p:nvPr/>
          </p:nvSpPr>
          <p:spPr>
            <a:xfrm>
              <a:off x="7685988" y="2474823"/>
              <a:ext cx="1457156" cy="504404"/>
            </a:xfrm>
            <a:prstGeom prst="rect">
              <a:avLst/>
            </a:prstGeom>
            <a:noFill/>
          </p:spPr>
          <p:txBody>
            <a:bodyPr wrap="square" rtlCol="0">
              <a:spAutoFit/>
            </a:bodyPr>
            <a:lstStyle/>
            <a:p>
              <a:r>
                <a:rPr lang="en-US" sz="900" dirty="0"/>
                <a:t>Natalie gives up and goes back to work. </a:t>
              </a:r>
            </a:p>
          </p:txBody>
        </p:sp>
        <p:pic>
          <p:nvPicPr>
            <p:cNvPr id="14" name="Picture 13">
              <a:extLst>
                <a:ext uri="{FF2B5EF4-FFF2-40B4-BE49-F238E27FC236}">
                  <a16:creationId xmlns:a16="http://schemas.microsoft.com/office/drawing/2014/main" id="{626B9943-BE1D-BEA8-D8CE-1C11458FA13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299058" y="3343380"/>
              <a:ext cx="562031" cy="623213"/>
            </a:xfrm>
            <a:prstGeom prst="rect">
              <a:avLst/>
            </a:prstGeom>
          </p:spPr>
        </p:pic>
        <p:sp>
          <p:nvSpPr>
            <p:cNvPr id="15" name="TextBox 14">
              <a:extLst>
                <a:ext uri="{FF2B5EF4-FFF2-40B4-BE49-F238E27FC236}">
                  <a16:creationId xmlns:a16="http://schemas.microsoft.com/office/drawing/2014/main" id="{69271A7D-13C4-CB34-BC30-B6F033DE63BF}"/>
                </a:ext>
              </a:extLst>
            </p:cNvPr>
            <p:cNvSpPr txBox="1"/>
            <p:nvPr/>
          </p:nvSpPr>
          <p:spPr>
            <a:xfrm>
              <a:off x="4119175" y="2321269"/>
              <a:ext cx="1867419" cy="1071858"/>
            </a:xfrm>
            <a:prstGeom prst="rect">
              <a:avLst/>
            </a:prstGeom>
            <a:noFill/>
          </p:spPr>
          <p:txBody>
            <a:bodyPr wrap="square" rtlCol="0">
              <a:spAutoFit/>
            </a:bodyPr>
            <a:lstStyle/>
            <a:p>
              <a:r>
                <a:rPr lang="en-US" sz="900" dirty="0"/>
                <a:t>Frustration sets in as she searches, and finds no logical place for her idea, since many options handle specific issues only.</a:t>
              </a:r>
            </a:p>
          </p:txBody>
        </p:sp>
        <p:sp>
          <p:nvSpPr>
            <p:cNvPr id="16" name="TextBox 15">
              <a:extLst>
                <a:ext uri="{FF2B5EF4-FFF2-40B4-BE49-F238E27FC236}">
                  <a16:creationId xmlns:a16="http://schemas.microsoft.com/office/drawing/2014/main" id="{974D8E9A-476E-4D0C-11A9-44336F6BB0EA}"/>
                </a:ext>
              </a:extLst>
            </p:cNvPr>
            <p:cNvSpPr txBox="1"/>
            <p:nvPr/>
          </p:nvSpPr>
          <p:spPr>
            <a:xfrm>
              <a:off x="2270342" y="2276642"/>
              <a:ext cx="2003790" cy="507831"/>
            </a:xfrm>
            <a:prstGeom prst="rect">
              <a:avLst/>
            </a:prstGeom>
            <a:noFill/>
          </p:spPr>
          <p:txBody>
            <a:bodyPr wrap="square" rtlCol="0">
              <a:spAutoFit/>
            </a:bodyPr>
            <a:lstStyle/>
            <a:p>
              <a:r>
                <a:rPr lang="en-US" sz="900" dirty="0"/>
                <a:t>She’s not sure where to share this idea, so she starts with </a:t>
              </a:r>
              <a:r>
                <a:rPr lang="en-US" sz="900" dirty="0" err="1"/>
                <a:t>USBNet</a:t>
              </a:r>
              <a:r>
                <a:rPr lang="en-US" sz="900" dirty="0"/>
                <a:t>, and also asks around. </a:t>
              </a:r>
            </a:p>
          </p:txBody>
        </p:sp>
        <p:sp>
          <p:nvSpPr>
            <p:cNvPr id="22" name="Freeform 21">
              <a:extLst>
                <a:ext uri="{FF2B5EF4-FFF2-40B4-BE49-F238E27FC236}">
                  <a16:creationId xmlns:a16="http://schemas.microsoft.com/office/drawing/2014/main" id="{C76E8653-65AD-99A8-7725-4D043F9E80A9}"/>
                </a:ext>
              </a:extLst>
            </p:cNvPr>
            <p:cNvSpPr/>
            <p:nvPr/>
          </p:nvSpPr>
          <p:spPr>
            <a:xfrm flipV="1">
              <a:off x="514350" y="3800704"/>
              <a:ext cx="8172450" cy="775093"/>
            </a:xfrm>
            <a:custGeom>
              <a:avLst/>
              <a:gdLst>
                <a:gd name="connsiteX0" fmla="*/ 0 w 10506075"/>
                <a:gd name="connsiteY0" fmla="*/ 1133475 h 1133475"/>
                <a:gd name="connsiteX1" fmla="*/ 1962150 w 10506075"/>
                <a:gd name="connsiteY1" fmla="*/ 628650 h 1133475"/>
                <a:gd name="connsiteX2" fmla="*/ 3000375 w 10506075"/>
                <a:gd name="connsiteY2" fmla="*/ 1066800 h 1133475"/>
                <a:gd name="connsiteX3" fmla="*/ 4981575 w 10506075"/>
                <a:gd name="connsiteY3" fmla="*/ 333375 h 1133475"/>
                <a:gd name="connsiteX4" fmla="*/ 7267575 w 10506075"/>
                <a:gd name="connsiteY4" fmla="*/ 1028700 h 1133475"/>
                <a:gd name="connsiteX5" fmla="*/ 10506075 w 10506075"/>
                <a:gd name="connsiteY5"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6075" h="1133475">
                  <a:moveTo>
                    <a:pt x="0" y="1133475"/>
                  </a:moveTo>
                  <a:cubicBezTo>
                    <a:pt x="731044" y="886618"/>
                    <a:pt x="1462088" y="639762"/>
                    <a:pt x="1962150" y="628650"/>
                  </a:cubicBezTo>
                  <a:cubicBezTo>
                    <a:pt x="2462212" y="617538"/>
                    <a:pt x="2497138" y="1116012"/>
                    <a:pt x="3000375" y="1066800"/>
                  </a:cubicBezTo>
                  <a:cubicBezTo>
                    <a:pt x="3503613" y="1017587"/>
                    <a:pt x="4270375" y="339725"/>
                    <a:pt x="4981575" y="333375"/>
                  </a:cubicBezTo>
                  <a:cubicBezTo>
                    <a:pt x="5692775" y="327025"/>
                    <a:pt x="6346825" y="1084262"/>
                    <a:pt x="7267575" y="1028700"/>
                  </a:cubicBezTo>
                  <a:cubicBezTo>
                    <a:pt x="8188325" y="973138"/>
                    <a:pt x="9947275" y="198437"/>
                    <a:pt x="105060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7BC6A201-5C0A-5A55-CE63-4D61123F8E1D}"/>
                </a:ext>
              </a:extLst>
            </p:cNvPr>
            <p:cNvSpPr/>
            <p:nvPr/>
          </p:nvSpPr>
          <p:spPr>
            <a:xfrm>
              <a:off x="411930" y="3456763"/>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p>
          </p:txBody>
        </p:sp>
        <p:sp>
          <p:nvSpPr>
            <p:cNvPr id="26" name="Rectangle 25">
              <a:extLst>
                <a:ext uri="{FF2B5EF4-FFF2-40B4-BE49-F238E27FC236}">
                  <a16:creationId xmlns:a16="http://schemas.microsoft.com/office/drawing/2014/main" id="{9A2A6C66-4349-CF86-4AEC-512FF3F9A8E9}"/>
                </a:ext>
              </a:extLst>
            </p:cNvPr>
            <p:cNvSpPr/>
            <p:nvPr/>
          </p:nvSpPr>
          <p:spPr>
            <a:xfrm>
              <a:off x="2133951" y="3674152"/>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p>
          </p:txBody>
        </p:sp>
        <p:sp>
          <p:nvSpPr>
            <p:cNvPr id="27" name="Rectangle 26">
              <a:extLst>
                <a:ext uri="{FF2B5EF4-FFF2-40B4-BE49-F238E27FC236}">
                  <a16:creationId xmlns:a16="http://schemas.microsoft.com/office/drawing/2014/main" id="{8104EBD5-5E81-3972-56D3-EE050FA34E73}"/>
                </a:ext>
              </a:extLst>
            </p:cNvPr>
            <p:cNvSpPr/>
            <p:nvPr/>
          </p:nvSpPr>
          <p:spPr>
            <a:xfrm>
              <a:off x="4214411" y="3882287"/>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p>
          </p:txBody>
        </p:sp>
        <p:sp>
          <p:nvSpPr>
            <p:cNvPr id="28" name="Rectangle 27">
              <a:extLst>
                <a:ext uri="{FF2B5EF4-FFF2-40B4-BE49-F238E27FC236}">
                  <a16:creationId xmlns:a16="http://schemas.microsoft.com/office/drawing/2014/main" id="{D9B9CDB4-1D0E-C094-437C-553C6947563F}"/>
                </a:ext>
              </a:extLst>
            </p:cNvPr>
            <p:cNvSpPr/>
            <p:nvPr/>
          </p:nvSpPr>
          <p:spPr>
            <a:xfrm>
              <a:off x="6210260" y="3466016"/>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a:t>
              </a:r>
            </a:p>
          </p:txBody>
        </p:sp>
        <p:sp>
          <p:nvSpPr>
            <p:cNvPr id="24" name="Rectangle 23">
              <a:extLst>
                <a:ext uri="{FF2B5EF4-FFF2-40B4-BE49-F238E27FC236}">
                  <a16:creationId xmlns:a16="http://schemas.microsoft.com/office/drawing/2014/main" id="{121C95BF-16F3-1F8D-C820-9F323919B2C8}"/>
                </a:ext>
              </a:extLst>
            </p:cNvPr>
            <p:cNvSpPr/>
            <p:nvPr/>
          </p:nvSpPr>
          <p:spPr>
            <a:xfrm>
              <a:off x="7810459" y="3882287"/>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a:t>
              </a:r>
            </a:p>
          </p:txBody>
        </p:sp>
        <p:pic>
          <p:nvPicPr>
            <p:cNvPr id="8" name="Picture 7">
              <a:extLst>
                <a:ext uri="{FF2B5EF4-FFF2-40B4-BE49-F238E27FC236}">
                  <a16:creationId xmlns:a16="http://schemas.microsoft.com/office/drawing/2014/main" id="{4195FBDD-5344-2396-5BAD-CD51838F76B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247118" y="2880208"/>
              <a:ext cx="527613" cy="635079"/>
            </a:xfrm>
            <a:prstGeom prst="rect">
              <a:avLst/>
            </a:prstGeom>
          </p:spPr>
        </p:pic>
        <p:sp>
          <p:nvSpPr>
            <p:cNvPr id="25" name="TextBox 24">
              <a:extLst>
                <a:ext uri="{FF2B5EF4-FFF2-40B4-BE49-F238E27FC236}">
                  <a16:creationId xmlns:a16="http://schemas.microsoft.com/office/drawing/2014/main" id="{A14F9A9F-54FC-A47F-9248-D7C0453AE311}"/>
                </a:ext>
              </a:extLst>
            </p:cNvPr>
            <p:cNvSpPr txBox="1"/>
            <p:nvPr/>
          </p:nvSpPr>
          <p:spPr>
            <a:xfrm>
              <a:off x="5864451" y="2362199"/>
              <a:ext cx="2003789" cy="504404"/>
            </a:xfrm>
            <a:prstGeom prst="rect">
              <a:avLst/>
            </a:prstGeom>
            <a:noFill/>
          </p:spPr>
          <p:txBody>
            <a:bodyPr wrap="square" rtlCol="0">
              <a:spAutoFit/>
            </a:bodyPr>
            <a:lstStyle/>
            <a:p>
              <a:r>
                <a:rPr lang="en-US" sz="900" dirty="0"/>
                <a:t>Natalie asks around her team for answers but finds none.</a:t>
              </a:r>
            </a:p>
          </p:txBody>
        </p:sp>
        <p:sp>
          <p:nvSpPr>
            <p:cNvPr id="17" name="TextBox 16">
              <a:extLst>
                <a:ext uri="{FF2B5EF4-FFF2-40B4-BE49-F238E27FC236}">
                  <a16:creationId xmlns:a16="http://schemas.microsoft.com/office/drawing/2014/main" id="{73E18307-D971-D648-152F-232A6D900AD7}"/>
                </a:ext>
              </a:extLst>
            </p:cNvPr>
            <p:cNvSpPr txBox="1"/>
            <p:nvPr/>
          </p:nvSpPr>
          <p:spPr>
            <a:xfrm>
              <a:off x="4189195" y="4368967"/>
              <a:ext cx="5314697" cy="1260159"/>
            </a:xfrm>
            <a:prstGeom prst="rect">
              <a:avLst/>
            </a:prstGeom>
            <a:noFill/>
          </p:spPr>
          <p:txBody>
            <a:bodyPr wrap="square" rtlCol="0" anchor="t">
              <a:spAutoFit/>
            </a:bodyPr>
            <a:lstStyle/>
            <a:p>
              <a:r>
                <a:rPr lang="en-US" sz="1400" b="1" dirty="0">
                  <a:solidFill>
                    <a:srgbClr val="FF0000"/>
                  </a:solidFill>
                </a:rPr>
                <a:t>Pain point:</a:t>
              </a:r>
            </a:p>
            <a:p>
              <a:r>
                <a:rPr lang="en-US" sz="1400" dirty="0">
                  <a:solidFill>
                    <a:srgbClr val="FF0000"/>
                  </a:solidFill>
                </a:rPr>
                <a:t>- </a:t>
              </a:r>
              <a:r>
                <a:rPr lang="en-US" sz="1400" dirty="0">
                  <a:solidFill>
                    <a:srgbClr val="FF0000"/>
                  </a:solidFill>
                  <a:latin typeface="Calibri" panose="020F0502020204030204" pitchFamily="34" charset="0"/>
                </a:rPr>
                <a:t>Ideas submitted in Enterprise tools stay there and don’t move forward. Triage process to submit ideas to right business group is missing</a:t>
              </a:r>
              <a:endParaRPr lang="en-US" sz="1400" dirty="0">
                <a:solidFill>
                  <a:srgbClr val="FF0000"/>
                </a:solidFill>
                <a:cs typeface="Arial"/>
              </a:endParaRPr>
            </a:p>
          </p:txBody>
        </p:sp>
      </p:grpSp>
      <p:grpSp>
        <p:nvGrpSpPr>
          <p:cNvPr id="29" name="Group 28">
            <a:extLst>
              <a:ext uri="{FF2B5EF4-FFF2-40B4-BE49-F238E27FC236}">
                <a16:creationId xmlns:a16="http://schemas.microsoft.com/office/drawing/2014/main" id="{0083DAFC-6399-8C9B-8B8D-6103AA58489D}"/>
              </a:ext>
            </a:extLst>
          </p:cNvPr>
          <p:cNvGrpSpPr/>
          <p:nvPr/>
        </p:nvGrpSpPr>
        <p:grpSpPr>
          <a:xfrm>
            <a:off x="381000" y="3905373"/>
            <a:ext cx="8077200" cy="2190627"/>
            <a:chOff x="228600" y="1360095"/>
            <a:chExt cx="9977718" cy="4271086"/>
          </a:xfrm>
        </p:grpSpPr>
        <p:sp>
          <p:nvSpPr>
            <p:cNvPr id="31" name="TextBox 30">
              <a:extLst>
                <a:ext uri="{FF2B5EF4-FFF2-40B4-BE49-F238E27FC236}">
                  <a16:creationId xmlns:a16="http://schemas.microsoft.com/office/drawing/2014/main" id="{E6B54FA1-47C4-556F-5285-0EA4AFC98CAB}"/>
                </a:ext>
              </a:extLst>
            </p:cNvPr>
            <p:cNvSpPr txBox="1"/>
            <p:nvPr/>
          </p:nvSpPr>
          <p:spPr>
            <a:xfrm>
              <a:off x="228600" y="1360095"/>
              <a:ext cx="9977718" cy="540068"/>
            </a:xfrm>
            <a:prstGeom prst="rect">
              <a:avLst/>
            </a:prstGeom>
            <a:noFill/>
          </p:spPr>
          <p:txBody>
            <a:bodyPr wrap="square" rtlCol="0">
              <a:spAutoFit/>
            </a:bodyPr>
            <a:lstStyle/>
            <a:p>
              <a:r>
                <a:rPr lang="en-US" sz="1200" u="sng" dirty="0"/>
                <a:t>SCENARIO: </a:t>
              </a:r>
              <a:r>
                <a:rPr lang="en-US" sz="1000" u="sng" dirty="0"/>
                <a:t>Christina who is leading a business group wants to continuously improve products they offer and likes to collect ideas.</a:t>
              </a:r>
            </a:p>
          </p:txBody>
        </p:sp>
        <p:pic>
          <p:nvPicPr>
            <p:cNvPr id="32" name="Picture 31">
              <a:extLst>
                <a:ext uri="{FF2B5EF4-FFF2-40B4-BE49-F238E27FC236}">
                  <a16:creationId xmlns:a16="http://schemas.microsoft.com/office/drawing/2014/main" id="{F0A82992-2E8C-1E98-54E7-532E9A1BCE74}"/>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19743" y="2855193"/>
              <a:ext cx="1206686" cy="944162"/>
            </a:xfrm>
            <a:prstGeom prst="rect">
              <a:avLst/>
            </a:prstGeom>
          </p:spPr>
        </p:pic>
        <p:sp>
          <p:nvSpPr>
            <p:cNvPr id="33" name="TextBox 32">
              <a:extLst>
                <a:ext uri="{FF2B5EF4-FFF2-40B4-BE49-F238E27FC236}">
                  <a16:creationId xmlns:a16="http://schemas.microsoft.com/office/drawing/2014/main" id="{A52CF1E8-3B27-E4A0-39DA-FC92EE4BA640}"/>
                </a:ext>
              </a:extLst>
            </p:cNvPr>
            <p:cNvSpPr txBox="1"/>
            <p:nvPr/>
          </p:nvSpPr>
          <p:spPr>
            <a:xfrm>
              <a:off x="350684" y="1956944"/>
              <a:ext cx="1782916" cy="990123"/>
            </a:xfrm>
            <a:prstGeom prst="rect">
              <a:avLst/>
            </a:prstGeom>
            <a:noFill/>
          </p:spPr>
          <p:txBody>
            <a:bodyPr wrap="square" rtlCol="0">
              <a:spAutoFit/>
            </a:bodyPr>
            <a:lstStyle/>
            <a:p>
              <a:r>
                <a:rPr lang="en-US" sz="900" dirty="0"/>
                <a:t>Christiana has an ideas intake tool; she looks at it regularly.</a:t>
              </a:r>
            </a:p>
          </p:txBody>
        </p:sp>
        <p:pic>
          <p:nvPicPr>
            <p:cNvPr id="34" name="Picture 33">
              <a:extLst>
                <a:ext uri="{FF2B5EF4-FFF2-40B4-BE49-F238E27FC236}">
                  <a16:creationId xmlns:a16="http://schemas.microsoft.com/office/drawing/2014/main" id="{F4A1F727-820F-8E58-E555-D8621E8A5DB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932689" y="2985145"/>
              <a:ext cx="807304" cy="895186"/>
            </a:xfrm>
            <a:prstGeom prst="rect">
              <a:avLst/>
            </a:prstGeom>
          </p:spPr>
        </p:pic>
        <p:sp>
          <p:nvSpPr>
            <p:cNvPr id="35" name="TextBox 34">
              <a:extLst>
                <a:ext uri="{FF2B5EF4-FFF2-40B4-BE49-F238E27FC236}">
                  <a16:creationId xmlns:a16="http://schemas.microsoft.com/office/drawing/2014/main" id="{33899882-D3FF-0983-9A52-83325CE5CFFB}"/>
                </a:ext>
              </a:extLst>
            </p:cNvPr>
            <p:cNvSpPr txBox="1"/>
            <p:nvPr/>
          </p:nvSpPr>
          <p:spPr>
            <a:xfrm>
              <a:off x="2362200" y="1958292"/>
              <a:ext cx="1947562" cy="369332"/>
            </a:xfrm>
            <a:prstGeom prst="rect">
              <a:avLst/>
            </a:prstGeom>
            <a:noFill/>
          </p:spPr>
          <p:txBody>
            <a:bodyPr wrap="square" rtlCol="0">
              <a:spAutoFit/>
            </a:bodyPr>
            <a:lstStyle/>
            <a:p>
              <a:r>
                <a:rPr lang="en-US" sz="900" dirty="0"/>
                <a:t>Christian sees very few to none ideas submitted to idea intake tool.</a:t>
              </a:r>
            </a:p>
          </p:txBody>
        </p:sp>
        <p:sp>
          <p:nvSpPr>
            <p:cNvPr id="36" name="Freeform 35">
              <a:extLst>
                <a:ext uri="{FF2B5EF4-FFF2-40B4-BE49-F238E27FC236}">
                  <a16:creationId xmlns:a16="http://schemas.microsoft.com/office/drawing/2014/main" id="{1A3038A0-BF39-1C4B-3077-966CC5526D3D}"/>
                </a:ext>
              </a:extLst>
            </p:cNvPr>
            <p:cNvSpPr/>
            <p:nvPr/>
          </p:nvSpPr>
          <p:spPr>
            <a:xfrm flipV="1">
              <a:off x="514350" y="3800702"/>
              <a:ext cx="7029450" cy="775093"/>
            </a:xfrm>
            <a:custGeom>
              <a:avLst/>
              <a:gdLst>
                <a:gd name="connsiteX0" fmla="*/ 0 w 10506075"/>
                <a:gd name="connsiteY0" fmla="*/ 1133475 h 1133475"/>
                <a:gd name="connsiteX1" fmla="*/ 1962150 w 10506075"/>
                <a:gd name="connsiteY1" fmla="*/ 628650 h 1133475"/>
                <a:gd name="connsiteX2" fmla="*/ 3000375 w 10506075"/>
                <a:gd name="connsiteY2" fmla="*/ 1066800 h 1133475"/>
                <a:gd name="connsiteX3" fmla="*/ 4981575 w 10506075"/>
                <a:gd name="connsiteY3" fmla="*/ 333375 h 1133475"/>
                <a:gd name="connsiteX4" fmla="*/ 7267575 w 10506075"/>
                <a:gd name="connsiteY4" fmla="*/ 1028700 h 1133475"/>
                <a:gd name="connsiteX5" fmla="*/ 10506075 w 10506075"/>
                <a:gd name="connsiteY5"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6075" h="1133475">
                  <a:moveTo>
                    <a:pt x="0" y="1133475"/>
                  </a:moveTo>
                  <a:cubicBezTo>
                    <a:pt x="731044" y="886618"/>
                    <a:pt x="1462088" y="639762"/>
                    <a:pt x="1962150" y="628650"/>
                  </a:cubicBezTo>
                  <a:cubicBezTo>
                    <a:pt x="2462212" y="617538"/>
                    <a:pt x="2497138" y="1116012"/>
                    <a:pt x="3000375" y="1066800"/>
                  </a:cubicBezTo>
                  <a:cubicBezTo>
                    <a:pt x="3503613" y="1017587"/>
                    <a:pt x="4270375" y="339725"/>
                    <a:pt x="4981575" y="333375"/>
                  </a:cubicBezTo>
                  <a:cubicBezTo>
                    <a:pt x="5692775" y="327025"/>
                    <a:pt x="6346825" y="1084262"/>
                    <a:pt x="7267575" y="1028700"/>
                  </a:cubicBezTo>
                  <a:cubicBezTo>
                    <a:pt x="8188325" y="973138"/>
                    <a:pt x="9947275" y="198437"/>
                    <a:pt x="105060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ectangle 36">
              <a:extLst>
                <a:ext uri="{FF2B5EF4-FFF2-40B4-BE49-F238E27FC236}">
                  <a16:creationId xmlns:a16="http://schemas.microsoft.com/office/drawing/2014/main" id="{FE222C28-703B-E4C4-95BA-3D5E1646AFCE}"/>
                </a:ext>
              </a:extLst>
            </p:cNvPr>
            <p:cNvSpPr/>
            <p:nvPr/>
          </p:nvSpPr>
          <p:spPr>
            <a:xfrm>
              <a:off x="1549503" y="3456760"/>
              <a:ext cx="279298" cy="675085"/>
            </a:xfrm>
            <a:prstGeom prst="rect">
              <a:avLst/>
            </a:prstGeom>
            <a:noFill/>
          </p:spPr>
          <p:txBody>
            <a:bodyPr wrap="squar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p>
          </p:txBody>
        </p:sp>
        <p:sp>
          <p:nvSpPr>
            <p:cNvPr id="38" name="Rectangle 37">
              <a:extLst>
                <a:ext uri="{FF2B5EF4-FFF2-40B4-BE49-F238E27FC236}">
                  <a16:creationId xmlns:a16="http://schemas.microsoft.com/office/drawing/2014/main" id="{A324E32C-069A-1C4A-D107-9744C79B5397}"/>
                </a:ext>
              </a:extLst>
            </p:cNvPr>
            <p:cNvSpPr/>
            <p:nvPr/>
          </p:nvSpPr>
          <p:spPr>
            <a:xfrm>
              <a:off x="3533345" y="3727982"/>
              <a:ext cx="279298" cy="675085"/>
            </a:xfrm>
            <a:prstGeom prst="rect">
              <a:avLst/>
            </a:prstGeom>
            <a:noFill/>
          </p:spPr>
          <p:txBody>
            <a:bodyPr wrap="squar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p>
          </p:txBody>
        </p:sp>
        <p:pic>
          <p:nvPicPr>
            <p:cNvPr id="39" name="Picture 38">
              <a:extLst>
                <a:ext uri="{FF2B5EF4-FFF2-40B4-BE49-F238E27FC236}">
                  <a16:creationId xmlns:a16="http://schemas.microsoft.com/office/drawing/2014/main" id="{AAD4EA64-F0D1-1E6E-B16C-25F73AEEC9B2}"/>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210561" y="2845774"/>
              <a:ext cx="854063" cy="1028019"/>
            </a:xfrm>
            <a:prstGeom prst="rect">
              <a:avLst/>
            </a:prstGeom>
          </p:spPr>
        </p:pic>
        <p:sp>
          <p:nvSpPr>
            <p:cNvPr id="40" name="TextBox 39">
              <a:extLst>
                <a:ext uri="{FF2B5EF4-FFF2-40B4-BE49-F238E27FC236}">
                  <a16:creationId xmlns:a16="http://schemas.microsoft.com/office/drawing/2014/main" id="{6B3A4E07-9906-B047-56AA-30084D05FFDE}"/>
                </a:ext>
              </a:extLst>
            </p:cNvPr>
            <p:cNvSpPr txBox="1"/>
            <p:nvPr/>
          </p:nvSpPr>
          <p:spPr>
            <a:xfrm>
              <a:off x="5200659" y="2265053"/>
              <a:ext cx="3970235" cy="720090"/>
            </a:xfrm>
            <a:prstGeom prst="rect">
              <a:avLst/>
            </a:prstGeom>
            <a:noFill/>
          </p:spPr>
          <p:txBody>
            <a:bodyPr wrap="square" rtlCol="0">
              <a:spAutoFit/>
            </a:bodyPr>
            <a:lstStyle/>
            <a:p>
              <a:r>
                <a:rPr lang="en-US" sz="900" dirty="0"/>
                <a:t>Christiana wonders around how to encourage his team and create culture of ideation and to collect more product ideas</a:t>
              </a:r>
            </a:p>
          </p:txBody>
        </p:sp>
        <p:sp>
          <p:nvSpPr>
            <p:cNvPr id="41" name="TextBox 40">
              <a:extLst>
                <a:ext uri="{FF2B5EF4-FFF2-40B4-BE49-F238E27FC236}">
                  <a16:creationId xmlns:a16="http://schemas.microsoft.com/office/drawing/2014/main" id="{9D6AEC7B-BD5E-4885-BB1F-0AA193F1232F}"/>
                </a:ext>
              </a:extLst>
            </p:cNvPr>
            <p:cNvSpPr txBox="1"/>
            <p:nvPr/>
          </p:nvSpPr>
          <p:spPr>
            <a:xfrm>
              <a:off x="2360395" y="4191001"/>
              <a:ext cx="4070272" cy="1440180"/>
            </a:xfrm>
            <a:prstGeom prst="rect">
              <a:avLst/>
            </a:prstGeom>
            <a:noFill/>
          </p:spPr>
          <p:txBody>
            <a:bodyPr wrap="square" rtlCol="0" anchor="t">
              <a:spAutoFit/>
            </a:bodyPr>
            <a:lstStyle/>
            <a:p>
              <a:r>
                <a:rPr lang="en-US" sz="1400" b="1" dirty="0">
                  <a:solidFill>
                    <a:srgbClr val="FF0000"/>
                  </a:solidFill>
                </a:rPr>
                <a:t>Pain point:</a:t>
              </a:r>
            </a:p>
            <a:p>
              <a:r>
                <a:rPr lang="en-US" sz="1400" dirty="0">
                  <a:solidFill>
                    <a:srgbClr val="FF0000"/>
                  </a:solidFill>
                </a:rPr>
                <a:t>- </a:t>
              </a:r>
              <a:r>
                <a:rPr lang="en-US" sz="1400" b="0" i="0" u="none" strike="noStrike" dirty="0">
                  <a:solidFill>
                    <a:srgbClr val="FF0000"/>
                  </a:solidFill>
                  <a:effectLst/>
                  <a:latin typeface="Calibri" panose="020F0502020204030204" pitchFamily="34" charset="0"/>
                </a:rPr>
                <a:t>Integrated workflow through different tools involved in ideation is missing</a:t>
              </a:r>
              <a:endParaRPr lang="en-US" sz="1400" dirty="0">
                <a:solidFill>
                  <a:srgbClr val="FF0000"/>
                </a:solidFill>
              </a:endParaRPr>
            </a:p>
          </p:txBody>
        </p:sp>
        <p:sp>
          <p:nvSpPr>
            <p:cNvPr id="42" name="Rectangle 41">
              <a:extLst>
                <a:ext uri="{FF2B5EF4-FFF2-40B4-BE49-F238E27FC236}">
                  <a16:creationId xmlns:a16="http://schemas.microsoft.com/office/drawing/2014/main" id="{A8DFBCCE-568F-1B1D-C656-2F20BF72A304}"/>
                </a:ext>
              </a:extLst>
            </p:cNvPr>
            <p:cNvSpPr/>
            <p:nvPr/>
          </p:nvSpPr>
          <p:spPr>
            <a:xfrm>
              <a:off x="5785326" y="3359231"/>
              <a:ext cx="279298" cy="675085"/>
            </a:xfrm>
            <a:prstGeom prst="rect">
              <a:avLst/>
            </a:prstGeom>
            <a:noFill/>
          </p:spPr>
          <p:txBody>
            <a:bodyPr wrap="squar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p>
          </p:txBody>
        </p:sp>
      </p:grpSp>
    </p:spTree>
    <p:extLst>
      <p:ext uri="{BB962C8B-B14F-4D97-AF65-F5344CB8AC3E}">
        <p14:creationId xmlns:p14="http://schemas.microsoft.com/office/powerpoint/2010/main" val="18234982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9BDDF-C99B-AE42-9189-ADEE9202E8AC}"/>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DF9A9C85-F106-6850-2442-F365186C3AC0}"/>
              </a:ext>
            </a:extLst>
          </p:cNvPr>
          <p:cNvSpPr/>
          <p:nvPr/>
        </p:nvSpPr>
        <p:spPr>
          <a:xfrm rot="20788290">
            <a:off x="72237" y="48649"/>
            <a:ext cx="2158283" cy="931024"/>
          </a:xfrm>
          <a:prstGeom prst="rect">
            <a:avLst/>
          </a:prstGeom>
          <a:noFill/>
        </p:spPr>
        <p:txBody>
          <a:bodyPr wrap="square" lIns="68580" tIns="34290" rIns="68580" bIns="34290">
            <a:spAutoFit/>
          </a:bodyPr>
          <a:lstStyle/>
          <a:p>
            <a:pPr algn="ctr"/>
            <a:r>
              <a:rPr lang="en-US"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Current </a:t>
            </a:r>
          </a:p>
          <a:p>
            <a:pPr algn="ctr"/>
            <a:r>
              <a:rPr lang="en-US"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Journey</a:t>
            </a:r>
          </a:p>
        </p:txBody>
      </p:sp>
      <p:grpSp>
        <p:nvGrpSpPr>
          <p:cNvPr id="20" name="Group 19">
            <a:extLst>
              <a:ext uri="{FF2B5EF4-FFF2-40B4-BE49-F238E27FC236}">
                <a16:creationId xmlns:a16="http://schemas.microsoft.com/office/drawing/2014/main" id="{09CB5785-AC35-80FB-2FB0-1E50CBD42BCD}"/>
              </a:ext>
            </a:extLst>
          </p:cNvPr>
          <p:cNvGrpSpPr/>
          <p:nvPr/>
        </p:nvGrpSpPr>
        <p:grpSpPr>
          <a:xfrm>
            <a:off x="381000" y="1066800"/>
            <a:ext cx="7924800" cy="2604213"/>
            <a:chOff x="304800" y="1905000"/>
            <a:chExt cx="9379467" cy="3439576"/>
          </a:xfrm>
        </p:grpSpPr>
        <p:sp>
          <p:nvSpPr>
            <p:cNvPr id="10" name="TextBox 9">
              <a:extLst>
                <a:ext uri="{FF2B5EF4-FFF2-40B4-BE49-F238E27FC236}">
                  <a16:creationId xmlns:a16="http://schemas.microsoft.com/office/drawing/2014/main" id="{8CC7B075-59BB-F1B3-6B42-A81D7747FFC0}"/>
                </a:ext>
              </a:extLst>
            </p:cNvPr>
            <p:cNvSpPr txBox="1"/>
            <p:nvPr/>
          </p:nvSpPr>
          <p:spPr>
            <a:xfrm>
              <a:off x="304800" y="1905000"/>
              <a:ext cx="6925559" cy="409828"/>
            </a:xfrm>
            <a:prstGeom prst="rect">
              <a:avLst/>
            </a:prstGeom>
            <a:noFill/>
          </p:spPr>
          <p:txBody>
            <a:bodyPr wrap="square" rtlCol="0">
              <a:spAutoFit/>
            </a:bodyPr>
            <a:lstStyle/>
            <a:p>
              <a:r>
                <a:rPr lang="en-US" sz="1200" u="sng" dirty="0"/>
                <a:t>SCENARIO</a:t>
              </a:r>
              <a:r>
                <a:rPr lang="en-US" sz="1350" u="sng" dirty="0"/>
                <a:t>: </a:t>
              </a:r>
              <a:r>
                <a:rPr lang="en-US" sz="1000" u="sng" dirty="0"/>
                <a:t>Natalie has an idea about a business problem she would like to solve.</a:t>
              </a:r>
            </a:p>
          </p:txBody>
        </p:sp>
        <p:sp>
          <p:nvSpPr>
            <p:cNvPr id="4" name="TextBox 3">
              <a:extLst>
                <a:ext uri="{FF2B5EF4-FFF2-40B4-BE49-F238E27FC236}">
                  <a16:creationId xmlns:a16="http://schemas.microsoft.com/office/drawing/2014/main" id="{4CB90F29-C6FB-0978-1BF0-20F889DAFC54}"/>
                </a:ext>
              </a:extLst>
            </p:cNvPr>
            <p:cNvSpPr txBox="1"/>
            <p:nvPr/>
          </p:nvSpPr>
          <p:spPr>
            <a:xfrm>
              <a:off x="333535" y="4264970"/>
              <a:ext cx="2020940" cy="693555"/>
            </a:xfrm>
            <a:prstGeom prst="rect">
              <a:avLst/>
            </a:prstGeom>
            <a:noFill/>
          </p:spPr>
          <p:txBody>
            <a:bodyPr wrap="square" rtlCol="0" anchor="t">
              <a:spAutoFit/>
            </a:bodyPr>
            <a:lstStyle/>
            <a:p>
              <a:r>
                <a:rPr lang="en-US" sz="900" b="1" dirty="0"/>
                <a:t>Opportunity:</a:t>
              </a:r>
            </a:p>
            <a:p>
              <a:r>
                <a:rPr lang="en-US" sz="900" dirty="0"/>
                <a:t>- Ideas and problems occur throughout the day.</a:t>
              </a:r>
            </a:p>
          </p:txBody>
        </p:sp>
        <p:pic>
          <p:nvPicPr>
            <p:cNvPr id="2" name="Picture 1">
              <a:extLst>
                <a:ext uri="{FF2B5EF4-FFF2-40B4-BE49-F238E27FC236}">
                  <a16:creationId xmlns:a16="http://schemas.microsoft.com/office/drawing/2014/main" id="{FB010CCE-52DC-CD10-FE3D-E57C5EB72F0C}"/>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294621" y="3148463"/>
              <a:ext cx="807237" cy="631616"/>
            </a:xfrm>
            <a:prstGeom prst="rect">
              <a:avLst/>
            </a:prstGeom>
          </p:spPr>
        </p:pic>
        <p:sp>
          <p:nvSpPr>
            <p:cNvPr id="3" name="TextBox 2">
              <a:extLst>
                <a:ext uri="{FF2B5EF4-FFF2-40B4-BE49-F238E27FC236}">
                  <a16:creationId xmlns:a16="http://schemas.microsoft.com/office/drawing/2014/main" id="{7E467F62-ACF1-56BE-F1B2-8FB80697A664}"/>
                </a:ext>
              </a:extLst>
            </p:cNvPr>
            <p:cNvSpPr txBox="1"/>
            <p:nvPr/>
          </p:nvSpPr>
          <p:spPr>
            <a:xfrm>
              <a:off x="350684" y="2337764"/>
              <a:ext cx="2003790" cy="507831"/>
            </a:xfrm>
            <a:prstGeom prst="rect">
              <a:avLst/>
            </a:prstGeom>
            <a:noFill/>
          </p:spPr>
          <p:txBody>
            <a:bodyPr wrap="square" rtlCol="0">
              <a:spAutoFit/>
            </a:bodyPr>
            <a:lstStyle/>
            <a:p>
              <a:r>
                <a:rPr lang="en-US" sz="900" dirty="0"/>
                <a:t>Natalie comes up with a great idea for improving the way her team works.</a:t>
              </a:r>
            </a:p>
          </p:txBody>
        </p:sp>
        <p:pic>
          <p:nvPicPr>
            <p:cNvPr id="9" name="Picture 8">
              <a:extLst>
                <a:ext uri="{FF2B5EF4-FFF2-40B4-BE49-F238E27FC236}">
                  <a16:creationId xmlns:a16="http://schemas.microsoft.com/office/drawing/2014/main" id="{5C1412CA-487A-CFA5-4D82-C9A0612765D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082986" y="3340710"/>
              <a:ext cx="527614" cy="840820"/>
            </a:xfrm>
            <a:prstGeom prst="rect">
              <a:avLst/>
            </a:prstGeom>
          </p:spPr>
        </p:pic>
        <p:pic>
          <p:nvPicPr>
            <p:cNvPr id="12" name="Picture 11">
              <a:extLst>
                <a:ext uri="{FF2B5EF4-FFF2-40B4-BE49-F238E27FC236}">
                  <a16:creationId xmlns:a16="http://schemas.microsoft.com/office/drawing/2014/main" id="{05DADD7B-47A0-8326-7BF5-E69042BFE40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98788" y="3182405"/>
              <a:ext cx="696612" cy="695729"/>
            </a:xfrm>
            <a:prstGeom prst="rect">
              <a:avLst/>
            </a:prstGeom>
          </p:spPr>
        </p:pic>
        <p:sp>
          <p:nvSpPr>
            <p:cNvPr id="13" name="TextBox 12">
              <a:extLst>
                <a:ext uri="{FF2B5EF4-FFF2-40B4-BE49-F238E27FC236}">
                  <a16:creationId xmlns:a16="http://schemas.microsoft.com/office/drawing/2014/main" id="{59EC825B-827B-DCEC-3B38-285047EFC6D6}"/>
                </a:ext>
              </a:extLst>
            </p:cNvPr>
            <p:cNvSpPr txBox="1"/>
            <p:nvPr/>
          </p:nvSpPr>
          <p:spPr>
            <a:xfrm>
              <a:off x="7685988" y="2474823"/>
              <a:ext cx="1457156" cy="504404"/>
            </a:xfrm>
            <a:prstGeom prst="rect">
              <a:avLst/>
            </a:prstGeom>
            <a:noFill/>
          </p:spPr>
          <p:txBody>
            <a:bodyPr wrap="square" rtlCol="0">
              <a:spAutoFit/>
            </a:bodyPr>
            <a:lstStyle/>
            <a:p>
              <a:r>
                <a:rPr lang="en-US" sz="900" dirty="0"/>
                <a:t>Natalie gives up and goes back to work. </a:t>
              </a:r>
            </a:p>
          </p:txBody>
        </p:sp>
        <p:pic>
          <p:nvPicPr>
            <p:cNvPr id="14" name="Picture 13">
              <a:extLst>
                <a:ext uri="{FF2B5EF4-FFF2-40B4-BE49-F238E27FC236}">
                  <a16:creationId xmlns:a16="http://schemas.microsoft.com/office/drawing/2014/main" id="{BBF678B9-E46E-F9D3-65E3-04BE18AA61B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299058" y="3343380"/>
              <a:ext cx="562031" cy="623213"/>
            </a:xfrm>
            <a:prstGeom prst="rect">
              <a:avLst/>
            </a:prstGeom>
          </p:spPr>
        </p:pic>
        <p:sp>
          <p:nvSpPr>
            <p:cNvPr id="15" name="TextBox 14">
              <a:extLst>
                <a:ext uri="{FF2B5EF4-FFF2-40B4-BE49-F238E27FC236}">
                  <a16:creationId xmlns:a16="http://schemas.microsoft.com/office/drawing/2014/main" id="{E1319837-E7C8-DD28-466E-54033EF201CB}"/>
                </a:ext>
              </a:extLst>
            </p:cNvPr>
            <p:cNvSpPr txBox="1"/>
            <p:nvPr/>
          </p:nvSpPr>
          <p:spPr>
            <a:xfrm>
              <a:off x="4119175" y="2321269"/>
              <a:ext cx="1867419" cy="1071858"/>
            </a:xfrm>
            <a:prstGeom prst="rect">
              <a:avLst/>
            </a:prstGeom>
            <a:noFill/>
          </p:spPr>
          <p:txBody>
            <a:bodyPr wrap="square" rtlCol="0">
              <a:spAutoFit/>
            </a:bodyPr>
            <a:lstStyle/>
            <a:p>
              <a:r>
                <a:rPr lang="en-US" sz="900" dirty="0"/>
                <a:t>Frustration sets in as she searches, and finds no logical place for her idea, since many options handle specific issues only.</a:t>
              </a:r>
            </a:p>
          </p:txBody>
        </p:sp>
        <p:sp>
          <p:nvSpPr>
            <p:cNvPr id="16" name="TextBox 15">
              <a:extLst>
                <a:ext uri="{FF2B5EF4-FFF2-40B4-BE49-F238E27FC236}">
                  <a16:creationId xmlns:a16="http://schemas.microsoft.com/office/drawing/2014/main" id="{AA0F00E4-505B-C42F-2916-ED70F09FE54E}"/>
                </a:ext>
              </a:extLst>
            </p:cNvPr>
            <p:cNvSpPr txBox="1"/>
            <p:nvPr/>
          </p:nvSpPr>
          <p:spPr>
            <a:xfrm>
              <a:off x="2270342" y="2276642"/>
              <a:ext cx="2003790" cy="507831"/>
            </a:xfrm>
            <a:prstGeom prst="rect">
              <a:avLst/>
            </a:prstGeom>
            <a:noFill/>
          </p:spPr>
          <p:txBody>
            <a:bodyPr wrap="square" rtlCol="0">
              <a:spAutoFit/>
            </a:bodyPr>
            <a:lstStyle/>
            <a:p>
              <a:r>
                <a:rPr lang="en-US" sz="900" dirty="0"/>
                <a:t>She’s not sure where to share this idea, so she starts with </a:t>
              </a:r>
              <a:r>
                <a:rPr lang="en-US" sz="900" dirty="0" err="1"/>
                <a:t>USBNet</a:t>
              </a:r>
              <a:r>
                <a:rPr lang="en-US" sz="900" dirty="0"/>
                <a:t>, and also asks around. </a:t>
              </a:r>
            </a:p>
          </p:txBody>
        </p:sp>
        <p:sp>
          <p:nvSpPr>
            <p:cNvPr id="22" name="Freeform 21">
              <a:extLst>
                <a:ext uri="{FF2B5EF4-FFF2-40B4-BE49-F238E27FC236}">
                  <a16:creationId xmlns:a16="http://schemas.microsoft.com/office/drawing/2014/main" id="{4B91DAE8-A46F-277A-5213-292E2082FBE2}"/>
                </a:ext>
              </a:extLst>
            </p:cNvPr>
            <p:cNvSpPr/>
            <p:nvPr/>
          </p:nvSpPr>
          <p:spPr>
            <a:xfrm flipV="1">
              <a:off x="514350" y="3800704"/>
              <a:ext cx="8172450" cy="775093"/>
            </a:xfrm>
            <a:custGeom>
              <a:avLst/>
              <a:gdLst>
                <a:gd name="connsiteX0" fmla="*/ 0 w 10506075"/>
                <a:gd name="connsiteY0" fmla="*/ 1133475 h 1133475"/>
                <a:gd name="connsiteX1" fmla="*/ 1962150 w 10506075"/>
                <a:gd name="connsiteY1" fmla="*/ 628650 h 1133475"/>
                <a:gd name="connsiteX2" fmla="*/ 3000375 w 10506075"/>
                <a:gd name="connsiteY2" fmla="*/ 1066800 h 1133475"/>
                <a:gd name="connsiteX3" fmla="*/ 4981575 w 10506075"/>
                <a:gd name="connsiteY3" fmla="*/ 333375 h 1133475"/>
                <a:gd name="connsiteX4" fmla="*/ 7267575 w 10506075"/>
                <a:gd name="connsiteY4" fmla="*/ 1028700 h 1133475"/>
                <a:gd name="connsiteX5" fmla="*/ 10506075 w 10506075"/>
                <a:gd name="connsiteY5"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6075" h="1133475">
                  <a:moveTo>
                    <a:pt x="0" y="1133475"/>
                  </a:moveTo>
                  <a:cubicBezTo>
                    <a:pt x="731044" y="886618"/>
                    <a:pt x="1462088" y="639762"/>
                    <a:pt x="1962150" y="628650"/>
                  </a:cubicBezTo>
                  <a:cubicBezTo>
                    <a:pt x="2462212" y="617538"/>
                    <a:pt x="2497138" y="1116012"/>
                    <a:pt x="3000375" y="1066800"/>
                  </a:cubicBezTo>
                  <a:cubicBezTo>
                    <a:pt x="3503613" y="1017587"/>
                    <a:pt x="4270375" y="339725"/>
                    <a:pt x="4981575" y="333375"/>
                  </a:cubicBezTo>
                  <a:cubicBezTo>
                    <a:pt x="5692775" y="327025"/>
                    <a:pt x="6346825" y="1084262"/>
                    <a:pt x="7267575" y="1028700"/>
                  </a:cubicBezTo>
                  <a:cubicBezTo>
                    <a:pt x="8188325" y="973138"/>
                    <a:pt x="9947275" y="198437"/>
                    <a:pt x="105060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D0A1E350-B1D7-C9CF-E14A-8B034FA10212}"/>
                </a:ext>
              </a:extLst>
            </p:cNvPr>
            <p:cNvSpPr/>
            <p:nvPr/>
          </p:nvSpPr>
          <p:spPr>
            <a:xfrm>
              <a:off x="411930" y="3456763"/>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p>
          </p:txBody>
        </p:sp>
        <p:sp>
          <p:nvSpPr>
            <p:cNvPr id="26" name="Rectangle 25">
              <a:extLst>
                <a:ext uri="{FF2B5EF4-FFF2-40B4-BE49-F238E27FC236}">
                  <a16:creationId xmlns:a16="http://schemas.microsoft.com/office/drawing/2014/main" id="{0E60E5E8-75AB-607E-5EFD-35DF9EC82745}"/>
                </a:ext>
              </a:extLst>
            </p:cNvPr>
            <p:cNvSpPr/>
            <p:nvPr/>
          </p:nvSpPr>
          <p:spPr>
            <a:xfrm>
              <a:off x="2133951" y="3674152"/>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p>
          </p:txBody>
        </p:sp>
        <p:sp>
          <p:nvSpPr>
            <p:cNvPr id="27" name="Rectangle 26">
              <a:extLst>
                <a:ext uri="{FF2B5EF4-FFF2-40B4-BE49-F238E27FC236}">
                  <a16:creationId xmlns:a16="http://schemas.microsoft.com/office/drawing/2014/main" id="{26C7BA35-DFDB-20AF-0907-AE37EFE88A3D}"/>
                </a:ext>
              </a:extLst>
            </p:cNvPr>
            <p:cNvSpPr/>
            <p:nvPr/>
          </p:nvSpPr>
          <p:spPr>
            <a:xfrm>
              <a:off x="4214411" y="3882287"/>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p>
          </p:txBody>
        </p:sp>
        <p:sp>
          <p:nvSpPr>
            <p:cNvPr id="28" name="Rectangle 27">
              <a:extLst>
                <a:ext uri="{FF2B5EF4-FFF2-40B4-BE49-F238E27FC236}">
                  <a16:creationId xmlns:a16="http://schemas.microsoft.com/office/drawing/2014/main" id="{31DF007C-D67D-B4E2-BC7A-106A374EB48D}"/>
                </a:ext>
              </a:extLst>
            </p:cNvPr>
            <p:cNvSpPr/>
            <p:nvPr/>
          </p:nvSpPr>
          <p:spPr>
            <a:xfrm>
              <a:off x="6210260" y="3466016"/>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a:t>
              </a:r>
            </a:p>
          </p:txBody>
        </p:sp>
        <p:sp>
          <p:nvSpPr>
            <p:cNvPr id="24" name="Rectangle 23">
              <a:extLst>
                <a:ext uri="{FF2B5EF4-FFF2-40B4-BE49-F238E27FC236}">
                  <a16:creationId xmlns:a16="http://schemas.microsoft.com/office/drawing/2014/main" id="{FEE20844-082D-E034-BB64-DCAE408F6D8F}"/>
                </a:ext>
              </a:extLst>
            </p:cNvPr>
            <p:cNvSpPr/>
            <p:nvPr/>
          </p:nvSpPr>
          <p:spPr>
            <a:xfrm>
              <a:off x="7810459" y="3882287"/>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a:t>
              </a:r>
            </a:p>
          </p:txBody>
        </p:sp>
        <p:pic>
          <p:nvPicPr>
            <p:cNvPr id="8" name="Picture 7">
              <a:extLst>
                <a:ext uri="{FF2B5EF4-FFF2-40B4-BE49-F238E27FC236}">
                  <a16:creationId xmlns:a16="http://schemas.microsoft.com/office/drawing/2014/main" id="{8AD68F7A-592C-000F-F127-988A0AFA29FC}"/>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247118" y="2880208"/>
              <a:ext cx="527613" cy="635079"/>
            </a:xfrm>
            <a:prstGeom prst="rect">
              <a:avLst/>
            </a:prstGeom>
          </p:spPr>
        </p:pic>
        <p:sp>
          <p:nvSpPr>
            <p:cNvPr id="25" name="TextBox 24">
              <a:extLst>
                <a:ext uri="{FF2B5EF4-FFF2-40B4-BE49-F238E27FC236}">
                  <a16:creationId xmlns:a16="http://schemas.microsoft.com/office/drawing/2014/main" id="{4E301FAE-8C35-22A9-A541-E213F2FAF452}"/>
                </a:ext>
              </a:extLst>
            </p:cNvPr>
            <p:cNvSpPr txBox="1"/>
            <p:nvPr/>
          </p:nvSpPr>
          <p:spPr>
            <a:xfrm>
              <a:off x="5864451" y="2362199"/>
              <a:ext cx="2003789" cy="504404"/>
            </a:xfrm>
            <a:prstGeom prst="rect">
              <a:avLst/>
            </a:prstGeom>
            <a:noFill/>
          </p:spPr>
          <p:txBody>
            <a:bodyPr wrap="square" rtlCol="0">
              <a:spAutoFit/>
            </a:bodyPr>
            <a:lstStyle/>
            <a:p>
              <a:r>
                <a:rPr lang="en-US" sz="900" dirty="0"/>
                <a:t>Natalie asks around her team for answers but finds none.</a:t>
              </a:r>
            </a:p>
          </p:txBody>
        </p:sp>
        <p:sp>
          <p:nvSpPr>
            <p:cNvPr id="17" name="TextBox 16">
              <a:extLst>
                <a:ext uri="{FF2B5EF4-FFF2-40B4-BE49-F238E27FC236}">
                  <a16:creationId xmlns:a16="http://schemas.microsoft.com/office/drawing/2014/main" id="{DC80E2C1-CD0D-5EFE-B66C-B727E480815D}"/>
                </a:ext>
              </a:extLst>
            </p:cNvPr>
            <p:cNvSpPr txBox="1"/>
            <p:nvPr/>
          </p:nvSpPr>
          <p:spPr>
            <a:xfrm>
              <a:off x="4189195" y="4368968"/>
              <a:ext cx="5495072" cy="975608"/>
            </a:xfrm>
            <a:prstGeom prst="rect">
              <a:avLst/>
            </a:prstGeom>
            <a:noFill/>
          </p:spPr>
          <p:txBody>
            <a:bodyPr wrap="square" rtlCol="0" anchor="t">
              <a:spAutoFit/>
            </a:bodyPr>
            <a:lstStyle/>
            <a:p>
              <a:r>
                <a:rPr lang="en-US" sz="1400" b="1" dirty="0">
                  <a:solidFill>
                    <a:srgbClr val="FF0000"/>
                  </a:solidFill>
                </a:rPr>
                <a:t>Pain point:</a:t>
              </a:r>
            </a:p>
            <a:p>
              <a:r>
                <a:rPr lang="en-US" sz="1400" dirty="0">
                  <a:solidFill>
                    <a:srgbClr val="FF0000"/>
                  </a:solidFill>
                </a:rPr>
                <a:t>- </a:t>
              </a:r>
              <a:r>
                <a:rPr lang="en-US" sz="1400" b="0" i="0" u="none" strike="noStrike" dirty="0">
                  <a:solidFill>
                    <a:srgbClr val="FF0000"/>
                  </a:solidFill>
                  <a:effectLst/>
                  <a:latin typeface="Calibri" panose="020F0502020204030204" pitchFamily="34" charset="0"/>
                </a:rPr>
                <a:t>Product owners are not sure who to go to, to get technical advice and find right technical resources for ideas coming in.</a:t>
              </a:r>
              <a:endParaRPr lang="en-US" sz="1400" dirty="0">
                <a:solidFill>
                  <a:srgbClr val="FF0000"/>
                </a:solidFill>
                <a:latin typeface="Calibri" panose="020F0502020204030204" pitchFamily="34" charset="0"/>
              </a:endParaRPr>
            </a:p>
          </p:txBody>
        </p:sp>
      </p:grpSp>
      <p:grpSp>
        <p:nvGrpSpPr>
          <p:cNvPr id="29" name="Group 28">
            <a:extLst>
              <a:ext uri="{FF2B5EF4-FFF2-40B4-BE49-F238E27FC236}">
                <a16:creationId xmlns:a16="http://schemas.microsoft.com/office/drawing/2014/main" id="{21BFE392-1131-2E4F-A8E4-5098996806A9}"/>
              </a:ext>
            </a:extLst>
          </p:cNvPr>
          <p:cNvGrpSpPr/>
          <p:nvPr/>
        </p:nvGrpSpPr>
        <p:grpSpPr>
          <a:xfrm>
            <a:off x="381000" y="3733800"/>
            <a:ext cx="8077200" cy="2352209"/>
            <a:chOff x="228600" y="1360095"/>
            <a:chExt cx="9977718" cy="4586124"/>
          </a:xfrm>
        </p:grpSpPr>
        <p:sp>
          <p:nvSpPr>
            <p:cNvPr id="31" name="TextBox 30">
              <a:extLst>
                <a:ext uri="{FF2B5EF4-FFF2-40B4-BE49-F238E27FC236}">
                  <a16:creationId xmlns:a16="http://schemas.microsoft.com/office/drawing/2014/main" id="{1EC76F48-F790-3F9F-FB7F-2F0CA983876F}"/>
                </a:ext>
              </a:extLst>
            </p:cNvPr>
            <p:cNvSpPr txBox="1"/>
            <p:nvPr/>
          </p:nvSpPr>
          <p:spPr>
            <a:xfrm>
              <a:off x="228600" y="1360095"/>
              <a:ext cx="9977718" cy="540068"/>
            </a:xfrm>
            <a:prstGeom prst="rect">
              <a:avLst/>
            </a:prstGeom>
            <a:noFill/>
          </p:spPr>
          <p:txBody>
            <a:bodyPr wrap="square" rtlCol="0">
              <a:spAutoFit/>
            </a:bodyPr>
            <a:lstStyle/>
            <a:p>
              <a:r>
                <a:rPr lang="en-US" sz="1200" u="sng" dirty="0"/>
                <a:t>SCENARIO: </a:t>
              </a:r>
              <a:r>
                <a:rPr lang="en-US" sz="1000" u="sng" dirty="0"/>
                <a:t>Christina who is leading a business group wants to continuously improve products they offer and likes to collect ideas.</a:t>
              </a:r>
            </a:p>
          </p:txBody>
        </p:sp>
        <p:pic>
          <p:nvPicPr>
            <p:cNvPr id="32" name="Picture 31">
              <a:extLst>
                <a:ext uri="{FF2B5EF4-FFF2-40B4-BE49-F238E27FC236}">
                  <a16:creationId xmlns:a16="http://schemas.microsoft.com/office/drawing/2014/main" id="{98489B00-E95B-2CA2-CD61-483544D3E79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19743" y="2855193"/>
              <a:ext cx="1206686" cy="944162"/>
            </a:xfrm>
            <a:prstGeom prst="rect">
              <a:avLst/>
            </a:prstGeom>
          </p:spPr>
        </p:pic>
        <p:sp>
          <p:nvSpPr>
            <p:cNvPr id="33" name="TextBox 32">
              <a:extLst>
                <a:ext uri="{FF2B5EF4-FFF2-40B4-BE49-F238E27FC236}">
                  <a16:creationId xmlns:a16="http://schemas.microsoft.com/office/drawing/2014/main" id="{2B60C9DE-258F-5CCC-82FC-C515072FEC5F}"/>
                </a:ext>
              </a:extLst>
            </p:cNvPr>
            <p:cNvSpPr txBox="1"/>
            <p:nvPr/>
          </p:nvSpPr>
          <p:spPr>
            <a:xfrm>
              <a:off x="350684" y="1956944"/>
              <a:ext cx="1782916" cy="990123"/>
            </a:xfrm>
            <a:prstGeom prst="rect">
              <a:avLst/>
            </a:prstGeom>
            <a:noFill/>
          </p:spPr>
          <p:txBody>
            <a:bodyPr wrap="square" rtlCol="0">
              <a:spAutoFit/>
            </a:bodyPr>
            <a:lstStyle/>
            <a:p>
              <a:r>
                <a:rPr lang="en-US" sz="900" dirty="0"/>
                <a:t>Christiana has an ideas intake tool; she looks at it regularly.</a:t>
              </a:r>
            </a:p>
          </p:txBody>
        </p:sp>
        <p:pic>
          <p:nvPicPr>
            <p:cNvPr id="34" name="Picture 33">
              <a:extLst>
                <a:ext uri="{FF2B5EF4-FFF2-40B4-BE49-F238E27FC236}">
                  <a16:creationId xmlns:a16="http://schemas.microsoft.com/office/drawing/2014/main" id="{322EB656-A848-2B43-4C39-F13AB5A566A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932689" y="2985145"/>
              <a:ext cx="807304" cy="895186"/>
            </a:xfrm>
            <a:prstGeom prst="rect">
              <a:avLst/>
            </a:prstGeom>
          </p:spPr>
        </p:pic>
        <p:sp>
          <p:nvSpPr>
            <p:cNvPr id="35" name="TextBox 34">
              <a:extLst>
                <a:ext uri="{FF2B5EF4-FFF2-40B4-BE49-F238E27FC236}">
                  <a16:creationId xmlns:a16="http://schemas.microsoft.com/office/drawing/2014/main" id="{2B3CD6B7-0A5B-54D9-57AA-130C118CD801}"/>
                </a:ext>
              </a:extLst>
            </p:cNvPr>
            <p:cNvSpPr txBox="1"/>
            <p:nvPr/>
          </p:nvSpPr>
          <p:spPr>
            <a:xfrm>
              <a:off x="2362200" y="1958292"/>
              <a:ext cx="1947562" cy="369332"/>
            </a:xfrm>
            <a:prstGeom prst="rect">
              <a:avLst/>
            </a:prstGeom>
            <a:noFill/>
          </p:spPr>
          <p:txBody>
            <a:bodyPr wrap="square" rtlCol="0">
              <a:spAutoFit/>
            </a:bodyPr>
            <a:lstStyle/>
            <a:p>
              <a:r>
                <a:rPr lang="en-US" sz="900" dirty="0"/>
                <a:t>Christian sees very few to none ideas submitted to idea intake tool.</a:t>
              </a:r>
            </a:p>
          </p:txBody>
        </p:sp>
        <p:sp>
          <p:nvSpPr>
            <p:cNvPr id="36" name="Freeform 35">
              <a:extLst>
                <a:ext uri="{FF2B5EF4-FFF2-40B4-BE49-F238E27FC236}">
                  <a16:creationId xmlns:a16="http://schemas.microsoft.com/office/drawing/2014/main" id="{6A782655-FAA0-B94C-31A2-60B198406FC2}"/>
                </a:ext>
              </a:extLst>
            </p:cNvPr>
            <p:cNvSpPr/>
            <p:nvPr/>
          </p:nvSpPr>
          <p:spPr>
            <a:xfrm flipV="1">
              <a:off x="514350" y="3800702"/>
              <a:ext cx="7029450" cy="775093"/>
            </a:xfrm>
            <a:custGeom>
              <a:avLst/>
              <a:gdLst>
                <a:gd name="connsiteX0" fmla="*/ 0 w 10506075"/>
                <a:gd name="connsiteY0" fmla="*/ 1133475 h 1133475"/>
                <a:gd name="connsiteX1" fmla="*/ 1962150 w 10506075"/>
                <a:gd name="connsiteY1" fmla="*/ 628650 h 1133475"/>
                <a:gd name="connsiteX2" fmla="*/ 3000375 w 10506075"/>
                <a:gd name="connsiteY2" fmla="*/ 1066800 h 1133475"/>
                <a:gd name="connsiteX3" fmla="*/ 4981575 w 10506075"/>
                <a:gd name="connsiteY3" fmla="*/ 333375 h 1133475"/>
                <a:gd name="connsiteX4" fmla="*/ 7267575 w 10506075"/>
                <a:gd name="connsiteY4" fmla="*/ 1028700 h 1133475"/>
                <a:gd name="connsiteX5" fmla="*/ 10506075 w 10506075"/>
                <a:gd name="connsiteY5"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6075" h="1133475">
                  <a:moveTo>
                    <a:pt x="0" y="1133475"/>
                  </a:moveTo>
                  <a:cubicBezTo>
                    <a:pt x="731044" y="886618"/>
                    <a:pt x="1462088" y="639762"/>
                    <a:pt x="1962150" y="628650"/>
                  </a:cubicBezTo>
                  <a:cubicBezTo>
                    <a:pt x="2462212" y="617538"/>
                    <a:pt x="2497138" y="1116012"/>
                    <a:pt x="3000375" y="1066800"/>
                  </a:cubicBezTo>
                  <a:cubicBezTo>
                    <a:pt x="3503613" y="1017587"/>
                    <a:pt x="4270375" y="339725"/>
                    <a:pt x="4981575" y="333375"/>
                  </a:cubicBezTo>
                  <a:cubicBezTo>
                    <a:pt x="5692775" y="327025"/>
                    <a:pt x="6346825" y="1084262"/>
                    <a:pt x="7267575" y="1028700"/>
                  </a:cubicBezTo>
                  <a:cubicBezTo>
                    <a:pt x="8188325" y="973138"/>
                    <a:pt x="9947275" y="198437"/>
                    <a:pt x="105060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ectangle 36">
              <a:extLst>
                <a:ext uri="{FF2B5EF4-FFF2-40B4-BE49-F238E27FC236}">
                  <a16:creationId xmlns:a16="http://schemas.microsoft.com/office/drawing/2014/main" id="{7DB99BC6-17E6-3AD7-7A69-3B206C437042}"/>
                </a:ext>
              </a:extLst>
            </p:cNvPr>
            <p:cNvSpPr/>
            <p:nvPr/>
          </p:nvSpPr>
          <p:spPr>
            <a:xfrm>
              <a:off x="1549503" y="3456760"/>
              <a:ext cx="279298" cy="675085"/>
            </a:xfrm>
            <a:prstGeom prst="rect">
              <a:avLst/>
            </a:prstGeom>
            <a:noFill/>
          </p:spPr>
          <p:txBody>
            <a:bodyPr wrap="squar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p>
          </p:txBody>
        </p:sp>
        <p:sp>
          <p:nvSpPr>
            <p:cNvPr id="38" name="Rectangle 37">
              <a:extLst>
                <a:ext uri="{FF2B5EF4-FFF2-40B4-BE49-F238E27FC236}">
                  <a16:creationId xmlns:a16="http://schemas.microsoft.com/office/drawing/2014/main" id="{6CFFB3BE-A53D-CF28-8469-F1E4B02B0375}"/>
                </a:ext>
              </a:extLst>
            </p:cNvPr>
            <p:cNvSpPr/>
            <p:nvPr/>
          </p:nvSpPr>
          <p:spPr>
            <a:xfrm>
              <a:off x="3533345" y="3727982"/>
              <a:ext cx="279298" cy="675085"/>
            </a:xfrm>
            <a:prstGeom prst="rect">
              <a:avLst/>
            </a:prstGeom>
            <a:noFill/>
          </p:spPr>
          <p:txBody>
            <a:bodyPr wrap="squar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p>
          </p:txBody>
        </p:sp>
        <p:pic>
          <p:nvPicPr>
            <p:cNvPr id="39" name="Picture 38">
              <a:extLst>
                <a:ext uri="{FF2B5EF4-FFF2-40B4-BE49-F238E27FC236}">
                  <a16:creationId xmlns:a16="http://schemas.microsoft.com/office/drawing/2014/main" id="{BB766DFA-DEA0-13AE-AF0B-26721F7AE14C}"/>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8529" y="2852311"/>
              <a:ext cx="854063" cy="1028019"/>
            </a:xfrm>
            <a:prstGeom prst="rect">
              <a:avLst/>
            </a:prstGeom>
          </p:spPr>
        </p:pic>
        <p:sp>
          <p:nvSpPr>
            <p:cNvPr id="40" name="TextBox 39">
              <a:extLst>
                <a:ext uri="{FF2B5EF4-FFF2-40B4-BE49-F238E27FC236}">
                  <a16:creationId xmlns:a16="http://schemas.microsoft.com/office/drawing/2014/main" id="{DBC22F5D-31CF-9F8B-033F-2CA0E2783913}"/>
                </a:ext>
              </a:extLst>
            </p:cNvPr>
            <p:cNvSpPr txBox="1"/>
            <p:nvPr/>
          </p:nvSpPr>
          <p:spPr>
            <a:xfrm>
              <a:off x="5106530" y="2265053"/>
              <a:ext cx="3970235" cy="720090"/>
            </a:xfrm>
            <a:prstGeom prst="rect">
              <a:avLst/>
            </a:prstGeom>
            <a:noFill/>
          </p:spPr>
          <p:txBody>
            <a:bodyPr wrap="square" rtlCol="0">
              <a:spAutoFit/>
            </a:bodyPr>
            <a:lstStyle/>
            <a:p>
              <a:r>
                <a:rPr lang="en-US" sz="900" dirty="0"/>
                <a:t>Christiana wonders around how to encourage his team and create culture of ideation and to collect more product ideas</a:t>
              </a:r>
            </a:p>
          </p:txBody>
        </p:sp>
        <p:sp>
          <p:nvSpPr>
            <p:cNvPr id="41" name="TextBox 40">
              <a:extLst>
                <a:ext uri="{FF2B5EF4-FFF2-40B4-BE49-F238E27FC236}">
                  <a16:creationId xmlns:a16="http://schemas.microsoft.com/office/drawing/2014/main" id="{36CF5C5A-3DA4-947A-7C09-428EE87B4FBB}"/>
                </a:ext>
              </a:extLst>
            </p:cNvPr>
            <p:cNvSpPr txBox="1"/>
            <p:nvPr/>
          </p:nvSpPr>
          <p:spPr>
            <a:xfrm>
              <a:off x="2360395" y="4191001"/>
              <a:ext cx="5762254" cy="1755218"/>
            </a:xfrm>
            <a:prstGeom prst="rect">
              <a:avLst/>
            </a:prstGeom>
            <a:noFill/>
          </p:spPr>
          <p:txBody>
            <a:bodyPr wrap="square" rtlCol="0" anchor="t">
              <a:spAutoFit/>
            </a:bodyPr>
            <a:lstStyle/>
            <a:p>
              <a:r>
                <a:rPr lang="en-US" sz="1400" b="1" dirty="0">
                  <a:solidFill>
                    <a:srgbClr val="FF0000"/>
                  </a:solidFill>
                </a:rPr>
                <a:t>Pain point:</a:t>
              </a:r>
            </a:p>
            <a:p>
              <a:r>
                <a:rPr lang="en-US" sz="1400" dirty="0">
                  <a:solidFill>
                    <a:srgbClr val="FF0000"/>
                  </a:solidFill>
                </a:rPr>
                <a:t>- </a:t>
              </a:r>
              <a:r>
                <a:rPr lang="en-US" sz="1400" b="0" i="0" u="none" strike="noStrike" dirty="0">
                  <a:solidFill>
                    <a:srgbClr val="FF0000"/>
                  </a:solidFill>
                  <a:effectLst/>
                  <a:latin typeface="Calibri" panose="020F0502020204030204" pitchFamily="34" charset="0"/>
                </a:rPr>
                <a:t>Absence of any technology village to find additional resources who have availability and skills to work on the idea.</a:t>
              </a:r>
              <a:endParaRPr lang="en-US" sz="1400" dirty="0">
                <a:solidFill>
                  <a:srgbClr val="FF0000"/>
                </a:solidFill>
              </a:endParaRPr>
            </a:p>
            <a:p>
              <a:endParaRPr lang="en-US" sz="1050" dirty="0"/>
            </a:p>
          </p:txBody>
        </p:sp>
        <p:sp>
          <p:nvSpPr>
            <p:cNvPr id="42" name="Rectangle 41">
              <a:extLst>
                <a:ext uri="{FF2B5EF4-FFF2-40B4-BE49-F238E27FC236}">
                  <a16:creationId xmlns:a16="http://schemas.microsoft.com/office/drawing/2014/main" id="{12B43E66-EEA4-F09C-9933-92C93A74F4DF}"/>
                </a:ext>
              </a:extLst>
            </p:cNvPr>
            <p:cNvSpPr/>
            <p:nvPr/>
          </p:nvSpPr>
          <p:spPr>
            <a:xfrm>
              <a:off x="5716165" y="3282279"/>
              <a:ext cx="279298" cy="675085"/>
            </a:xfrm>
            <a:prstGeom prst="rect">
              <a:avLst/>
            </a:prstGeom>
            <a:noFill/>
          </p:spPr>
          <p:txBody>
            <a:bodyPr wrap="squar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p>
          </p:txBody>
        </p:sp>
      </p:grpSp>
    </p:spTree>
    <p:extLst>
      <p:ext uri="{BB962C8B-B14F-4D97-AF65-F5344CB8AC3E}">
        <p14:creationId xmlns:p14="http://schemas.microsoft.com/office/powerpoint/2010/main" val="1044497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88139-36C1-8CEC-489F-0E87F5B68B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BCE67E-CF42-EF92-6A44-ACE36BF7CD5A}"/>
              </a:ext>
            </a:extLst>
          </p:cNvPr>
          <p:cNvSpPr>
            <a:spLocks noGrp="1"/>
          </p:cNvSpPr>
          <p:nvPr>
            <p:ph type="title"/>
          </p:nvPr>
        </p:nvSpPr>
        <p:spPr>
          <a:xfrm>
            <a:off x="457200" y="228600"/>
            <a:ext cx="8229600" cy="533400"/>
          </a:xfrm>
        </p:spPr>
        <p:txBody>
          <a:bodyPr/>
          <a:lstStyle/>
          <a:p>
            <a:r>
              <a:rPr lang="en-US" dirty="0"/>
              <a:t>OPPORTUNITY</a:t>
            </a:r>
          </a:p>
        </p:txBody>
      </p:sp>
      <p:sp>
        <p:nvSpPr>
          <p:cNvPr id="3" name="Content Placeholder 2">
            <a:extLst>
              <a:ext uri="{FF2B5EF4-FFF2-40B4-BE49-F238E27FC236}">
                <a16:creationId xmlns:a16="http://schemas.microsoft.com/office/drawing/2014/main" id="{ACF0CD00-CF67-FDAB-EAA3-A4196602C496}"/>
              </a:ext>
            </a:extLst>
          </p:cNvPr>
          <p:cNvSpPr>
            <a:spLocks noGrp="1"/>
          </p:cNvSpPr>
          <p:nvPr>
            <p:ph idx="1"/>
          </p:nvPr>
        </p:nvSpPr>
        <p:spPr>
          <a:xfrm>
            <a:off x="457200" y="1219200"/>
            <a:ext cx="8229600" cy="4876799"/>
          </a:xfrm>
        </p:spPr>
        <p:txBody>
          <a:bodyPr vert="horz" lIns="45720" tIns="45720" rIns="45720" bIns="45720" rtlCol="0" anchor="t">
            <a:noAutofit/>
          </a:bodyPr>
          <a:lstStyle/>
          <a:p>
            <a:r>
              <a:rPr lang="en-US" sz="1600" b="0" i="0" u="none" strike="noStrike" dirty="0">
                <a:solidFill>
                  <a:srgbClr val="212121"/>
                </a:solidFill>
                <a:effectLst/>
                <a:latin typeface="Calibri" panose="020F0502020204030204" pitchFamily="34" charset="0"/>
              </a:rPr>
              <a:t>Streamline the process to encourage culture of bringing up new ideas/ improvement ideas through campaigns and then bring those ideas into fruition by plugging them into how we do things (Product Modeling).</a:t>
            </a:r>
            <a:endParaRPr lang="en-US" sz="1600" dirty="0"/>
          </a:p>
          <a:p>
            <a:r>
              <a:rPr lang="en-US" sz="1600" dirty="0"/>
              <a:t>The opportunity we see is to build a workflow which starts with one stop shop for problems and solution ideas, which can leverage and integrate with some of the existing tools already in place, and refining those or the processes around them. </a:t>
            </a:r>
          </a:p>
          <a:p>
            <a:r>
              <a:rPr lang="en-US" sz="1600" b="0" i="0" u="none" strike="noStrike" dirty="0">
                <a:solidFill>
                  <a:srgbClr val="212121"/>
                </a:solidFill>
                <a:effectLst/>
                <a:latin typeface="Calibri" panose="020F0502020204030204" pitchFamily="34" charset="0"/>
              </a:rPr>
              <a:t>To offer technology village (Assigning right technology experts/developers, availability of developers who can offer their extra hours) to businesspeople/product owners to implement trending features. </a:t>
            </a:r>
          </a:p>
          <a:p>
            <a:pPr marL="9525" indent="0">
              <a:buNone/>
            </a:pPr>
            <a:endParaRPr lang="en-US" dirty="0">
              <a:cs typeface="Arial"/>
            </a:endParaRPr>
          </a:p>
        </p:txBody>
      </p:sp>
      <p:sp>
        <p:nvSpPr>
          <p:cNvPr id="4" name="Text Placeholder 3">
            <a:extLst>
              <a:ext uri="{FF2B5EF4-FFF2-40B4-BE49-F238E27FC236}">
                <a16:creationId xmlns:a16="http://schemas.microsoft.com/office/drawing/2014/main" id="{3CCB5F40-8C2E-A553-2C13-BF7CA2BE7026}"/>
              </a:ext>
            </a:extLst>
          </p:cNvPr>
          <p:cNvSpPr>
            <a:spLocks noGrp="1"/>
          </p:cNvSpPr>
          <p:nvPr>
            <p:ph type="body" idx="10"/>
          </p:nvPr>
        </p:nvSpPr>
        <p:spPr>
          <a:xfrm>
            <a:off x="428105" y="579438"/>
            <a:ext cx="8229600" cy="639762"/>
          </a:xfrm>
        </p:spPr>
        <p:txBody>
          <a:bodyPr/>
          <a:lstStyle/>
          <a:p>
            <a:r>
              <a:rPr lang="en-US" dirty="0"/>
              <a:t>Most employees don’t know where to go with problems or ideas! </a:t>
            </a:r>
          </a:p>
        </p:txBody>
      </p:sp>
      <p:grpSp>
        <p:nvGrpSpPr>
          <p:cNvPr id="7" name="Group 6">
            <a:extLst>
              <a:ext uri="{FF2B5EF4-FFF2-40B4-BE49-F238E27FC236}">
                <a16:creationId xmlns:a16="http://schemas.microsoft.com/office/drawing/2014/main" id="{518AAA74-42E5-B208-1600-7DDF6CFD322D}"/>
              </a:ext>
            </a:extLst>
          </p:cNvPr>
          <p:cNvGrpSpPr/>
          <p:nvPr/>
        </p:nvGrpSpPr>
        <p:grpSpPr>
          <a:xfrm>
            <a:off x="971550" y="3810000"/>
            <a:ext cx="8553450" cy="1828800"/>
            <a:chOff x="342900" y="2036381"/>
            <a:chExt cx="8172450" cy="1460767"/>
          </a:xfrm>
        </p:grpSpPr>
        <p:sp>
          <p:nvSpPr>
            <p:cNvPr id="8" name="Title 1">
              <a:extLst>
                <a:ext uri="{FF2B5EF4-FFF2-40B4-BE49-F238E27FC236}">
                  <a16:creationId xmlns:a16="http://schemas.microsoft.com/office/drawing/2014/main" id="{AA99BBF3-E875-012C-8466-6D0C3965950B}"/>
                </a:ext>
              </a:extLst>
            </p:cNvPr>
            <p:cNvSpPr txBox="1">
              <a:spLocks/>
            </p:cNvSpPr>
            <p:nvPr/>
          </p:nvSpPr>
          <p:spPr>
            <a:xfrm>
              <a:off x="342900" y="2036381"/>
              <a:ext cx="8172450" cy="422893"/>
            </a:xfrm>
            <a:prstGeom prst="rect">
              <a:avLst/>
            </a:prstGeom>
          </p:spPr>
          <p:txBody>
            <a:bodyPr vert="horz" lIns="0" tIns="0" rIns="0" bIns="0" rtlCol="0" anchor="b" anchorCtr="0">
              <a:normAutofit/>
            </a:bodyPr>
            <a:lstStyle>
              <a:lvl1pPr algn="l" defTabSz="914400" rtl="0" eaLnBrk="1" latinLnBrk="0" hangingPunct="1">
                <a:spcBef>
                  <a:spcPct val="0"/>
                </a:spcBef>
                <a:buNone/>
                <a:defRPr sz="2800" b="1" kern="1200">
                  <a:solidFill>
                    <a:schemeClr val="tx1"/>
                  </a:solidFill>
                  <a:latin typeface="+mj-lt"/>
                  <a:ea typeface="+mj-ea"/>
                  <a:cs typeface="+mj-cs"/>
                </a:defRPr>
              </a:lvl1pPr>
            </a:lstStyle>
            <a:p>
              <a:r>
                <a:rPr lang="en-US" sz="1400" dirty="0"/>
                <a:t>One Bridge - from Business to Technology</a:t>
              </a:r>
              <a:br>
                <a:rPr lang="en-US" dirty="0"/>
              </a:br>
              <a:r>
                <a:rPr lang="en-US" sz="1200" i="1" dirty="0"/>
                <a:t>The only place you need to go for turning ideas or problems into future possibilities.</a:t>
              </a:r>
              <a:endParaRPr lang="en-US" sz="1200" dirty="0"/>
            </a:p>
          </p:txBody>
        </p:sp>
        <p:pic>
          <p:nvPicPr>
            <p:cNvPr id="9" name="Content Placeholder 3">
              <a:extLst>
                <a:ext uri="{FF2B5EF4-FFF2-40B4-BE49-F238E27FC236}">
                  <a16:creationId xmlns:a16="http://schemas.microsoft.com/office/drawing/2014/main" id="{FF5D1B59-08FB-11BA-7CAA-7B94804380A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95401" y="2493581"/>
              <a:ext cx="1219200" cy="617220"/>
            </a:xfrm>
            <a:prstGeom prst="rect">
              <a:avLst/>
            </a:prstGeom>
          </p:spPr>
        </p:pic>
        <p:pic>
          <p:nvPicPr>
            <p:cNvPr id="10" name="Picture 9">
              <a:extLst>
                <a:ext uri="{FF2B5EF4-FFF2-40B4-BE49-F238E27FC236}">
                  <a16:creationId xmlns:a16="http://schemas.microsoft.com/office/drawing/2014/main" id="{3C267D2A-CD5A-F74E-FE9C-E543D790E32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42902" y="2706604"/>
              <a:ext cx="317262" cy="396577"/>
            </a:xfrm>
            <a:prstGeom prst="rect">
              <a:avLst/>
            </a:prstGeom>
          </p:spPr>
        </p:pic>
        <p:pic>
          <p:nvPicPr>
            <p:cNvPr id="11" name="Picture 10">
              <a:extLst>
                <a:ext uri="{FF2B5EF4-FFF2-40B4-BE49-F238E27FC236}">
                  <a16:creationId xmlns:a16="http://schemas.microsoft.com/office/drawing/2014/main" id="{0A5AE548-F0DD-E255-68BD-11923542523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42901" y="3091665"/>
              <a:ext cx="259683" cy="282009"/>
            </a:xfrm>
            <a:prstGeom prst="rect">
              <a:avLst/>
            </a:prstGeom>
          </p:spPr>
        </p:pic>
        <p:pic>
          <p:nvPicPr>
            <p:cNvPr id="12" name="Picture 11">
              <a:extLst>
                <a:ext uri="{FF2B5EF4-FFF2-40B4-BE49-F238E27FC236}">
                  <a16:creationId xmlns:a16="http://schemas.microsoft.com/office/drawing/2014/main" id="{7F185550-E432-2D42-5C36-AAF480502C4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85003" y="2505097"/>
              <a:ext cx="205597" cy="217084"/>
            </a:xfrm>
            <a:prstGeom prst="rect">
              <a:avLst/>
            </a:prstGeom>
          </p:spPr>
        </p:pic>
        <p:pic>
          <p:nvPicPr>
            <p:cNvPr id="13" name="Picture 12">
              <a:extLst>
                <a:ext uri="{FF2B5EF4-FFF2-40B4-BE49-F238E27FC236}">
                  <a16:creationId xmlns:a16="http://schemas.microsoft.com/office/drawing/2014/main" id="{1B6666F2-92EE-D252-5535-E89FA88A86F2}"/>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62001" y="3331781"/>
              <a:ext cx="198440" cy="165367"/>
            </a:xfrm>
            <a:prstGeom prst="rect">
              <a:avLst/>
            </a:prstGeom>
          </p:spPr>
        </p:pic>
        <p:sp>
          <p:nvSpPr>
            <p:cNvPr id="14" name="Right Arrow 13">
              <a:extLst>
                <a:ext uri="{FF2B5EF4-FFF2-40B4-BE49-F238E27FC236}">
                  <a16:creationId xmlns:a16="http://schemas.microsoft.com/office/drawing/2014/main" id="{21079555-9E13-4A0B-B960-771578ACAB88}"/>
                </a:ext>
              </a:extLst>
            </p:cNvPr>
            <p:cNvSpPr/>
            <p:nvPr/>
          </p:nvSpPr>
          <p:spPr>
            <a:xfrm>
              <a:off x="860974" y="2932050"/>
              <a:ext cx="314387" cy="112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5" name="Picture 14">
              <a:extLst>
                <a:ext uri="{FF2B5EF4-FFF2-40B4-BE49-F238E27FC236}">
                  <a16:creationId xmlns:a16="http://schemas.microsoft.com/office/drawing/2014/main" id="{CFC6AC76-334A-568F-0246-B602C4B71BF4}"/>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2209800" y="2950781"/>
              <a:ext cx="1143000" cy="538529"/>
            </a:xfrm>
            <a:prstGeom prst="rect">
              <a:avLst/>
            </a:prstGeom>
          </p:spPr>
        </p:pic>
        <p:pic>
          <p:nvPicPr>
            <p:cNvPr id="16" name="Picture 15">
              <a:extLst>
                <a:ext uri="{FF2B5EF4-FFF2-40B4-BE49-F238E27FC236}">
                  <a16:creationId xmlns:a16="http://schemas.microsoft.com/office/drawing/2014/main" id="{C2E7763C-B0F1-4C21-D863-5F2118D2D16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82559" y="2413739"/>
              <a:ext cx="765642" cy="765642"/>
            </a:xfrm>
            <a:prstGeom prst="rect">
              <a:avLst/>
            </a:prstGeom>
          </p:spPr>
        </p:pic>
        <p:sp>
          <p:nvSpPr>
            <p:cNvPr id="17" name="Down Arrow 16">
              <a:extLst>
                <a:ext uri="{FF2B5EF4-FFF2-40B4-BE49-F238E27FC236}">
                  <a16:creationId xmlns:a16="http://schemas.microsoft.com/office/drawing/2014/main" id="{5CAE9920-ADC8-1F09-21BF-8302DB555F12}"/>
                </a:ext>
              </a:extLst>
            </p:cNvPr>
            <p:cNvSpPr/>
            <p:nvPr/>
          </p:nvSpPr>
          <p:spPr>
            <a:xfrm rot="15397743">
              <a:off x="3499630" y="2822699"/>
              <a:ext cx="152996" cy="4444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ight Arrow 17">
              <a:extLst>
                <a:ext uri="{FF2B5EF4-FFF2-40B4-BE49-F238E27FC236}">
                  <a16:creationId xmlns:a16="http://schemas.microsoft.com/office/drawing/2014/main" id="{F2308188-16F8-A1E9-7F1C-301BBEC62E44}"/>
                </a:ext>
              </a:extLst>
            </p:cNvPr>
            <p:cNvSpPr/>
            <p:nvPr/>
          </p:nvSpPr>
          <p:spPr>
            <a:xfrm>
              <a:off x="5092974" y="2953550"/>
              <a:ext cx="386800" cy="1135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a:extLst>
                <a:ext uri="{FF2B5EF4-FFF2-40B4-BE49-F238E27FC236}">
                  <a16:creationId xmlns:a16="http://schemas.microsoft.com/office/drawing/2014/main" id="{3B58CC2E-FE52-2F03-295A-09245F5C9229}"/>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5615474" y="2493581"/>
              <a:ext cx="986959" cy="986959"/>
            </a:xfrm>
            <a:prstGeom prst="rect">
              <a:avLst/>
            </a:prstGeom>
          </p:spPr>
        </p:pic>
        <p:sp>
          <p:nvSpPr>
            <p:cNvPr id="20" name="TextBox 19">
              <a:extLst>
                <a:ext uri="{FF2B5EF4-FFF2-40B4-BE49-F238E27FC236}">
                  <a16:creationId xmlns:a16="http://schemas.microsoft.com/office/drawing/2014/main" id="{7E0B5839-8294-7DAC-DA46-B892198F39EE}"/>
                </a:ext>
              </a:extLst>
            </p:cNvPr>
            <p:cNvSpPr txBox="1"/>
            <p:nvPr/>
          </p:nvSpPr>
          <p:spPr>
            <a:xfrm>
              <a:off x="3657600" y="3077865"/>
              <a:ext cx="1688815" cy="253916"/>
            </a:xfrm>
            <a:prstGeom prst="rect">
              <a:avLst/>
            </a:prstGeom>
            <a:noFill/>
          </p:spPr>
          <p:txBody>
            <a:bodyPr wrap="square" rtlCol="0">
              <a:spAutoFit/>
            </a:bodyPr>
            <a:lstStyle/>
            <a:p>
              <a:r>
                <a:rPr lang="en-US" sz="1050" dirty="0"/>
                <a:t>Idea / Problem Home</a:t>
              </a:r>
            </a:p>
          </p:txBody>
        </p:sp>
      </p:grpSp>
    </p:spTree>
    <p:extLst>
      <p:ext uri="{BB962C8B-B14F-4D97-AF65-F5344CB8AC3E}">
        <p14:creationId xmlns:p14="http://schemas.microsoft.com/office/powerpoint/2010/main" val="1482258459"/>
      </p:ext>
    </p:extLst>
  </p:cSld>
  <p:clrMapOvr>
    <a:masterClrMapping/>
  </p:clrMapOvr>
</p:sld>
</file>

<file path=ppt/theme/theme1.xml><?xml version="1.0" encoding="utf-8"?>
<a:theme xmlns:a="http://schemas.openxmlformats.org/drawingml/2006/main" name="2017 Plan - Innovation (Round 1)">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4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Internal-Consumer-SmallBusiness_PowerPointTemplate">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5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_Expanded 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6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7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Dividers and Statement Slides">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pecialty Slides">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panded 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Expanded 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Founder xmlns="abbb206e-8c41-4a1d-88cb-549e53215ac2">
      <UserInfo>
        <DisplayName/>
        <AccountId xsi:nil="true"/>
        <AccountType/>
      </UserInfo>
    </Founder>
    <SharedWithUsers xmlns="75441114-22a6-4eb8-bdc3-1a959dd63168">
      <UserInfo>
        <DisplayName>Crow, Andrew G</DisplayName>
        <AccountId>16</AccountId>
        <AccountType/>
      </UserInfo>
      <UserInfo>
        <DisplayName>Born, Matthew A</DisplayName>
        <AccountId>6</AccountId>
        <AccountType/>
      </UserInfo>
      <UserInfo>
        <DisplayName>Afzal, Shahid1</DisplayName>
        <AccountId>196</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12C6418767E28429FEF04BA42B7F1F9" ma:contentTypeVersion="8" ma:contentTypeDescription="Create a new document." ma:contentTypeScope="" ma:versionID="631c72ee66a13f9471c5d981b07d0322">
  <xsd:schema xmlns:xsd="http://www.w3.org/2001/XMLSchema" xmlns:xs="http://www.w3.org/2001/XMLSchema" xmlns:p="http://schemas.microsoft.com/office/2006/metadata/properties" xmlns:ns2="75441114-22a6-4eb8-bdc3-1a959dd63168" xmlns:ns3="abbb206e-8c41-4a1d-88cb-549e53215ac2" targetNamespace="http://schemas.microsoft.com/office/2006/metadata/properties" ma:root="true" ma:fieldsID="24d06b893b8da34eeaceef6604df90b5" ns2:_="" ns3:_="">
    <xsd:import namespace="75441114-22a6-4eb8-bdc3-1a959dd63168"/>
    <xsd:import namespace="abbb206e-8c41-4a1d-88cb-549e53215ac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Founder"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441114-22a6-4eb8-bdc3-1a959dd6316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bbb206e-8c41-4a1d-88cb-549e53215ac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Founder" ma:index="12" nillable="true" ma:displayName="Founder" ma:description="Name of the Team's founder" ma:list="UserInfo" ma:SharePointGroup="0" ma:internalName="Found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387E48-2E3D-4F6B-9440-4E90E77A360A}">
  <ds:schemaRefs>
    <ds:schemaRef ds:uri="http://purl.org/dc/elements/1.1/"/>
    <ds:schemaRef ds:uri="http://schemas.microsoft.com/office/2006/metadata/properties"/>
    <ds:schemaRef ds:uri="http://purl.org/dc/dcmitype/"/>
    <ds:schemaRef ds:uri="http://schemas.microsoft.com/office/2006/documentManagement/types"/>
    <ds:schemaRef ds:uri="http://purl.org/dc/terms/"/>
    <ds:schemaRef ds:uri="75441114-22a6-4eb8-bdc3-1a959dd63168"/>
    <ds:schemaRef ds:uri="http://www.w3.org/XML/1998/namespace"/>
    <ds:schemaRef ds:uri="http://schemas.microsoft.com/office/infopath/2007/PartnerControls"/>
    <ds:schemaRef ds:uri="http://schemas.openxmlformats.org/package/2006/metadata/core-properties"/>
    <ds:schemaRef ds:uri="abbb206e-8c41-4a1d-88cb-549e53215ac2"/>
  </ds:schemaRefs>
</ds:datastoreItem>
</file>

<file path=customXml/itemProps2.xml><?xml version="1.0" encoding="utf-8"?>
<ds:datastoreItem xmlns:ds="http://schemas.openxmlformats.org/officeDocument/2006/customXml" ds:itemID="{897AB8D7-C194-4DB5-AC4A-915B270F30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441114-22a6-4eb8-bdc3-1a959dd63168"/>
    <ds:schemaRef ds:uri="abbb206e-8c41-4a1d-88cb-549e53215a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2FCB95-3192-4DE5-831D-4F7A67FDD2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2017 Plan - Innovation (Round 1)</Template>
  <TotalTime>64797</TotalTime>
  <Words>3225</Words>
  <Application>Microsoft Macintosh PowerPoint</Application>
  <PresentationFormat>On-screen Show (4:3)</PresentationFormat>
  <Paragraphs>321</Paragraphs>
  <Slides>30</Slides>
  <Notes>18</Notes>
  <HiddenSlides>1</HiddenSlides>
  <MMClips>0</MMClips>
  <ScaleCrop>false</ScaleCrop>
  <HeadingPairs>
    <vt:vector size="6" baseType="variant">
      <vt:variant>
        <vt:lpstr>Fonts Used</vt:lpstr>
      </vt:variant>
      <vt:variant>
        <vt:i4>3</vt:i4>
      </vt:variant>
      <vt:variant>
        <vt:lpstr>Theme</vt:lpstr>
      </vt:variant>
      <vt:variant>
        <vt:i4>15</vt:i4>
      </vt:variant>
      <vt:variant>
        <vt:lpstr>Slide Titles</vt:lpstr>
      </vt:variant>
      <vt:variant>
        <vt:i4>30</vt:i4>
      </vt:variant>
    </vt:vector>
  </HeadingPairs>
  <TitlesOfParts>
    <vt:vector size="48" baseType="lpstr">
      <vt:lpstr>Arial</vt:lpstr>
      <vt:lpstr>Arial Narrow</vt:lpstr>
      <vt:lpstr>Calibri</vt:lpstr>
      <vt:lpstr>2017 Plan - Innovation (Round 1)</vt:lpstr>
      <vt:lpstr>Section Dividers and Statement Slides</vt:lpstr>
      <vt:lpstr>Content</vt:lpstr>
      <vt:lpstr>Specialty Slides</vt:lpstr>
      <vt:lpstr>Expanded Content</vt:lpstr>
      <vt:lpstr>1_Expanded Content</vt:lpstr>
      <vt:lpstr>1_Content</vt:lpstr>
      <vt:lpstr>2_Content</vt:lpstr>
      <vt:lpstr>3_Content</vt:lpstr>
      <vt:lpstr>4_Content</vt:lpstr>
      <vt:lpstr>Internal-Consumer-SmallBusiness_PowerPointTemplate</vt:lpstr>
      <vt:lpstr>5_Content</vt:lpstr>
      <vt:lpstr>2_Expanded Content</vt:lpstr>
      <vt:lpstr>6_Content</vt:lpstr>
      <vt:lpstr>7_Content</vt:lpstr>
      <vt:lpstr>One Bridge</vt:lpstr>
      <vt:lpstr>Crowded House Innovators</vt:lpstr>
      <vt:lpstr>HUNCH</vt:lpstr>
      <vt:lpstr>PowerPoint Presentation</vt:lpstr>
      <vt:lpstr>PowerPoint Presentation</vt:lpstr>
      <vt:lpstr>PowerPoint Presentation</vt:lpstr>
      <vt:lpstr>PowerPoint Presentation</vt:lpstr>
      <vt:lpstr>PowerPoint Presentation</vt:lpstr>
      <vt:lpstr>OPPORTUNITY</vt:lpstr>
      <vt:lpstr>MARKET</vt:lpstr>
      <vt:lpstr>NEXT STEPS</vt:lpstr>
      <vt:lpstr>One Bridge - from Business to Technology The only place you need to go for turning ideas or problems into future possibilities.</vt:lpstr>
      <vt:lpstr>PowerPoint Presentation</vt:lpstr>
      <vt:lpstr>CUSTOMERS</vt:lpstr>
      <vt:lpstr>MARKET</vt:lpstr>
      <vt:lpstr>PowerPoint Presentation</vt:lpstr>
      <vt:lpstr>Leadership Buy in: US Bank initiative inviting business lines leadership to submit business issues.</vt:lpstr>
      <vt:lpstr>Submit Business Issue: Business issue description, attachments. </vt:lpstr>
      <vt:lpstr>Collaboration: Collaboration on business issue between business users, COE, leadership.</vt:lpstr>
      <vt:lpstr>Move on to Ideation: Business issues will be posted as business Challenges in Ideaplace Or Bright Ideas Or CapEx committee can take over.</vt:lpstr>
      <vt:lpstr>Ideas/Solutions for Business Challenge: Several ideas/ solutions can be posted by innovation groups/ TOS teams to solve business issue/challenge.</vt:lpstr>
      <vt:lpstr>Value Propositions</vt:lpstr>
      <vt:lpstr>Lessons Learned</vt:lpstr>
      <vt:lpstr>Appendix A -</vt:lpstr>
      <vt:lpstr>PROBLEM</vt:lpstr>
      <vt:lpstr>PowerPoint Presentation</vt:lpstr>
      <vt:lpstr>PowerPoint Presentation</vt:lpstr>
      <vt:lpstr>PowerPoint Presentation</vt:lpstr>
      <vt:lpstr>PowerPoint Presentation</vt:lpstr>
      <vt:lpstr>PowerPoint Presentation</vt:lpstr>
    </vt:vector>
  </TitlesOfParts>
  <Company>US Bancorp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dc:title>
  <dc:creator>valerie f lancelle</dc:creator>
  <cp:lastModifiedBy>Sultan, Awais</cp:lastModifiedBy>
  <cp:revision>570</cp:revision>
  <cp:lastPrinted>2018-05-30T19:00:44Z</cp:lastPrinted>
  <dcterms:created xsi:type="dcterms:W3CDTF">2016-06-28T19:54:30Z</dcterms:created>
  <dcterms:modified xsi:type="dcterms:W3CDTF">2024-09-30T05:21:33Z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0x010100812C6418767E28429FEF04BA42B7F1F9</vt:lpwstr>
  </property>
  <property fmtid="{D5CDD505-2E9C-101B-9397-08002B2CF9AE}" pid="3" name="MSIP_Label_320df1db-9955-4087-a541-42c2f5a9332e_Enabled">
    <vt:lpwstr>true</vt:lpwstr>
  </property>
  <property fmtid="{D5CDD505-2E9C-101B-9397-08002B2CF9AE}" pid="4" name="MSIP_Label_320df1db-9955-4087-a541-42c2f5a9332e_SetDate">
    <vt:lpwstr>2024-01-25T22:59:17Z</vt:lpwstr>
  </property>
  <property fmtid="{D5CDD505-2E9C-101B-9397-08002B2CF9AE}" pid="5" name="MSIP_Label_320df1db-9955-4087-a541-42c2f5a9332e_Method">
    <vt:lpwstr>Standard</vt:lpwstr>
  </property>
  <property fmtid="{D5CDD505-2E9C-101B-9397-08002B2CF9AE}" pid="6" name="MSIP_Label_320df1db-9955-4087-a541-42c2f5a9332e_Name">
    <vt:lpwstr>Confidential Information</vt:lpwstr>
  </property>
  <property fmtid="{D5CDD505-2E9C-101B-9397-08002B2CF9AE}" pid="7" name="MSIP_Label_320df1db-9955-4087-a541-42c2f5a9332e_SiteId">
    <vt:lpwstr>eef95730-77bf-4663-a55d-1ddff9335b5b</vt:lpwstr>
  </property>
  <property fmtid="{D5CDD505-2E9C-101B-9397-08002B2CF9AE}" pid="8" name="MSIP_Label_320df1db-9955-4087-a541-42c2f5a9332e_ActionId">
    <vt:lpwstr>bbb3fa97-d757-4b4d-b2be-4b617242603d</vt:lpwstr>
  </property>
  <property fmtid="{D5CDD505-2E9C-101B-9397-08002B2CF9AE}" pid="9" name="MSIP_Label_320df1db-9955-4087-a541-42c2f5a9332e_ContentBits">
    <vt:lpwstr>0</vt:lpwstr>
  </property>
</Properties>
</file>